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00" r:id="rId3"/>
    <p:sldId id="257" r:id="rId4"/>
    <p:sldId id="258" r:id="rId5"/>
    <p:sldId id="289" r:id="rId6"/>
    <p:sldId id="291" r:id="rId7"/>
    <p:sldId id="259" r:id="rId8"/>
    <p:sldId id="302" r:id="rId9"/>
    <p:sldId id="279" r:id="rId10"/>
    <p:sldId id="303" r:id="rId11"/>
    <p:sldId id="295" r:id="rId12"/>
    <p:sldId id="277" r:id="rId13"/>
    <p:sldId id="278" r:id="rId14"/>
    <p:sldId id="305" r:id="rId15"/>
    <p:sldId id="267" r:id="rId16"/>
    <p:sldId id="283" r:id="rId17"/>
    <p:sldId id="260" r:id="rId18"/>
    <p:sldId id="261" r:id="rId19"/>
    <p:sldId id="282" r:id="rId20"/>
    <p:sldId id="286" r:id="rId21"/>
    <p:sldId id="285" r:id="rId22"/>
    <p:sldId id="264" r:id="rId23"/>
    <p:sldId id="263" r:id="rId24"/>
    <p:sldId id="265" r:id="rId25"/>
    <p:sldId id="288" r:id="rId26"/>
    <p:sldId id="262" r:id="rId27"/>
    <p:sldId id="294" r:id="rId28"/>
    <p:sldId id="273" r:id="rId29"/>
    <p:sldId id="301" r:id="rId30"/>
    <p:sldId id="299" r:id="rId31"/>
    <p:sldId id="298" r:id="rId32"/>
    <p:sldId id="297" r:id="rId33"/>
    <p:sldId id="269" r:id="rId34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A2D"/>
    <a:srgbClr val="FFFFFF"/>
    <a:srgbClr val="F4E3CF"/>
    <a:srgbClr val="97D2FF"/>
    <a:srgbClr val="B68844"/>
    <a:srgbClr val="DEEDF4"/>
    <a:srgbClr val="E2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9397" autoAdjust="0"/>
  </p:normalViewPr>
  <p:slideViewPr>
    <p:cSldViewPr snapToGrid="0">
      <p:cViewPr varScale="1">
        <p:scale>
          <a:sx n="91" d="100"/>
          <a:sy n="91" d="100"/>
        </p:scale>
        <p:origin x="24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92203-20FA-4FA9-BE9A-C0F695F18DFC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85C0DFD-BBA9-4627-A654-D101739E10C3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Vorschlag d. Betreuten (event. durch Betreuungsverfügung)</a:t>
          </a:r>
        </a:p>
      </dgm:t>
    </dgm:pt>
    <dgm:pt modelId="{F388131A-BE4B-45BB-BBB1-1447A2B7454F}" type="parTrans" cxnId="{018FFC19-FDA1-4FE8-B5A8-2731672269A6}">
      <dgm:prSet/>
      <dgm:spPr/>
      <dgm:t>
        <a:bodyPr/>
        <a:lstStyle/>
        <a:p>
          <a:endParaRPr lang="de-DE"/>
        </a:p>
      </dgm:t>
    </dgm:pt>
    <dgm:pt modelId="{F5E69F22-4BBF-47B8-BBCF-4AB0A35E1789}" type="sibTrans" cxnId="{018FFC19-FDA1-4FE8-B5A8-2731672269A6}">
      <dgm:prSet/>
      <dgm:spPr/>
      <dgm:t>
        <a:bodyPr/>
        <a:lstStyle/>
        <a:p>
          <a:endParaRPr lang="de-DE"/>
        </a:p>
      </dgm:t>
    </dgm:pt>
    <dgm:pt modelId="{03E4F92B-A50F-42D1-8364-027493C8CB67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Familienangehörige</a:t>
          </a:r>
        </a:p>
      </dgm:t>
    </dgm:pt>
    <dgm:pt modelId="{80560DA7-2261-49AB-950C-692C35E068B4}" type="parTrans" cxnId="{118551A8-0142-4766-8013-5DA8EDBFB78A}">
      <dgm:prSet/>
      <dgm:spPr/>
      <dgm:t>
        <a:bodyPr/>
        <a:lstStyle/>
        <a:p>
          <a:endParaRPr lang="de-DE"/>
        </a:p>
      </dgm:t>
    </dgm:pt>
    <dgm:pt modelId="{07850464-CB06-4FC8-AA61-B3E303A65150}" type="sibTrans" cxnId="{118551A8-0142-4766-8013-5DA8EDBFB78A}">
      <dgm:prSet/>
      <dgm:spPr/>
      <dgm:t>
        <a:bodyPr/>
        <a:lstStyle/>
        <a:p>
          <a:endParaRPr lang="de-DE"/>
        </a:p>
      </dgm:t>
    </dgm:pt>
    <dgm:pt modelId="{2C3AEAA9-82C2-4F36-B971-A0134026D54B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Ehrenamtliche BetreuerInnen</a:t>
          </a:r>
        </a:p>
      </dgm:t>
    </dgm:pt>
    <dgm:pt modelId="{5613D2CE-73AE-4CD6-BDE8-4A97054AB793}" type="parTrans" cxnId="{00ADF734-0043-4C4C-87A7-0F80395028CA}">
      <dgm:prSet/>
      <dgm:spPr/>
      <dgm:t>
        <a:bodyPr/>
        <a:lstStyle/>
        <a:p>
          <a:endParaRPr lang="de-DE"/>
        </a:p>
      </dgm:t>
    </dgm:pt>
    <dgm:pt modelId="{6218EDD8-0DE6-4EEC-9507-3422637BCAB4}" type="sibTrans" cxnId="{00ADF734-0043-4C4C-87A7-0F80395028CA}">
      <dgm:prSet/>
      <dgm:spPr/>
      <dgm:t>
        <a:bodyPr/>
        <a:lstStyle/>
        <a:p>
          <a:endParaRPr lang="de-DE"/>
        </a:p>
      </dgm:t>
    </dgm:pt>
    <dgm:pt modelId="{990625BD-68B2-45DC-93B2-2F6927AE095B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 err="1">
              <a:solidFill>
                <a:schemeClr val="tx1"/>
              </a:solidFill>
            </a:rPr>
            <a:t>BerufsbetreuerInnen</a:t>
          </a:r>
          <a:endParaRPr lang="de-DE" b="1" dirty="0">
            <a:solidFill>
              <a:schemeClr val="tx1"/>
            </a:solidFill>
          </a:endParaRPr>
        </a:p>
      </dgm:t>
    </dgm:pt>
    <dgm:pt modelId="{89431E28-A8BD-445A-BE77-B7758CBAB065}" type="parTrans" cxnId="{3061D083-B935-4ACE-BE20-49D290E96D07}">
      <dgm:prSet/>
      <dgm:spPr/>
      <dgm:t>
        <a:bodyPr/>
        <a:lstStyle/>
        <a:p>
          <a:endParaRPr lang="de-DE"/>
        </a:p>
      </dgm:t>
    </dgm:pt>
    <dgm:pt modelId="{003799D8-5FF1-4046-9702-CBF0EC39B9AD}" type="sibTrans" cxnId="{3061D083-B935-4ACE-BE20-49D290E96D07}">
      <dgm:prSet/>
      <dgm:spPr/>
      <dgm:t>
        <a:bodyPr/>
        <a:lstStyle/>
        <a:p>
          <a:endParaRPr lang="de-DE"/>
        </a:p>
      </dgm:t>
    </dgm:pt>
    <dgm:pt modelId="{879C0665-B5F6-4C7A-A599-8D47FD9D1AE7}" type="pres">
      <dgm:prSet presAssocID="{89D92203-20FA-4FA9-BE9A-C0F695F18DF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B7E07E1-EA1A-4D44-977F-CFBB4E9017DF}" type="pres">
      <dgm:prSet presAssocID="{89D92203-20FA-4FA9-BE9A-C0F695F18DFC}" presName="dummyMaxCanvas" presStyleCnt="0">
        <dgm:presLayoutVars/>
      </dgm:prSet>
      <dgm:spPr/>
    </dgm:pt>
    <dgm:pt modelId="{D23C8840-5636-4BF2-B135-44221C483E23}" type="pres">
      <dgm:prSet presAssocID="{89D92203-20FA-4FA9-BE9A-C0F695F18DFC}" presName="FourNodes_1" presStyleLbl="node1" presStyleIdx="0" presStyleCnt="4" custLinFactNeighborX="142" custLinFactNeighborY="283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96A093A-7C5F-4F71-809E-38D9F13A4491}" type="pres">
      <dgm:prSet presAssocID="{89D92203-20FA-4FA9-BE9A-C0F695F18DF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26C3B9C-F7EE-420B-8AD8-7AD1F05CEC46}" type="pres">
      <dgm:prSet presAssocID="{89D92203-20FA-4FA9-BE9A-C0F695F18DF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B93B807-6FB4-4069-8CB9-48DBF5154B8B}" type="pres">
      <dgm:prSet presAssocID="{89D92203-20FA-4FA9-BE9A-C0F695F18DF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438F1F-EEE6-42F0-86D2-952921D160CB}" type="pres">
      <dgm:prSet presAssocID="{89D92203-20FA-4FA9-BE9A-C0F695F18DF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AEAC84-4E26-422B-B8D2-B25FB47524AC}" type="pres">
      <dgm:prSet presAssocID="{89D92203-20FA-4FA9-BE9A-C0F695F18DF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0B42A0-BDF3-4747-A062-87BB605300B4}" type="pres">
      <dgm:prSet presAssocID="{89D92203-20FA-4FA9-BE9A-C0F695F18DF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8AE6C7-A287-448D-8836-3B30541F256B}" type="pres">
      <dgm:prSet presAssocID="{89D92203-20FA-4FA9-BE9A-C0F695F18DF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FACCD33-6063-4C39-A22E-7F9EC3403BAD}" type="pres">
      <dgm:prSet presAssocID="{89D92203-20FA-4FA9-BE9A-C0F695F18DF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B13B61-369F-42CE-AF31-B99CEB82DB1B}" type="pres">
      <dgm:prSet presAssocID="{89D92203-20FA-4FA9-BE9A-C0F695F18DF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44717D-B294-44E3-AD77-ABF0BBEE6641}" type="pres">
      <dgm:prSet presAssocID="{89D92203-20FA-4FA9-BE9A-C0F695F18DF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1EC9A44-219F-4DA0-B967-BC3FDBFDE18D}" type="presOf" srcId="{2C3AEAA9-82C2-4F36-B971-A0134026D54B}" destId="{F26C3B9C-F7EE-420B-8AD8-7AD1F05CEC46}" srcOrd="0" destOrd="0" presId="urn:microsoft.com/office/officeart/2005/8/layout/vProcess5"/>
    <dgm:cxn modelId="{14D4D586-4063-4ECF-BBC4-057D8AA248F4}" type="presOf" srcId="{03E4F92B-A50F-42D1-8364-027493C8CB67}" destId="{396A093A-7C5F-4F71-809E-38D9F13A4491}" srcOrd="0" destOrd="0" presId="urn:microsoft.com/office/officeart/2005/8/layout/vProcess5"/>
    <dgm:cxn modelId="{9EC90158-D03E-475A-9082-74556054A219}" type="presOf" srcId="{03E4F92B-A50F-42D1-8364-027493C8CB67}" destId="{AFACCD33-6063-4C39-A22E-7F9EC3403BAD}" srcOrd="1" destOrd="0" presId="urn:microsoft.com/office/officeart/2005/8/layout/vProcess5"/>
    <dgm:cxn modelId="{118551A8-0142-4766-8013-5DA8EDBFB78A}" srcId="{89D92203-20FA-4FA9-BE9A-C0F695F18DFC}" destId="{03E4F92B-A50F-42D1-8364-027493C8CB67}" srcOrd="1" destOrd="0" parTransId="{80560DA7-2261-49AB-950C-692C35E068B4}" sibTransId="{07850464-CB06-4FC8-AA61-B3E303A65150}"/>
    <dgm:cxn modelId="{26C67541-C34E-49BF-A6E3-7EB8E3CF350B}" type="presOf" srcId="{990625BD-68B2-45DC-93B2-2F6927AE095B}" destId="{1B44717D-B294-44E3-AD77-ABF0BBEE6641}" srcOrd="1" destOrd="0" presId="urn:microsoft.com/office/officeart/2005/8/layout/vProcess5"/>
    <dgm:cxn modelId="{3061D083-B935-4ACE-BE20-49D290E96D07}" srcId="{89D92203-20FA-4FA9-BE9A-C0F695F18DFC}" destId="{990625BD-68B2-45DC-93B2-2F6927AE095B}" srcOrd="3" destOrd="0" parTransId="{89431E28-A8BD-445A-BE77-B7758CBAB065}" sibTransId="{003799D8-5FF1-4046-9702-CBF0EC39B9AD}"/>
    <dgm:cxn modelId="{0DD882D2-3E15-44D8-9F4A-61F0527D9A9A}" type="presOf" srcId="{990625BD-68B2-45DC-93B2-2F6927AE095B}" destId="{DB93B807-6FB4-4069-8CB9-48DBF5154B8B}" srcOrd="0" destOrd="0" presId="urn:microsoft.com/office/officeart/2005/8/layout/vProcess5"/>
    <dgm:cxn modelId="{3599624B-1E1A-49D9-B081-E8D4D52D34EB}" type="presOf" srcId="{985C0DFD-BBA9-4627-A654-D101739E10C3}" destId="{C98AE6C7-A287-448D-8836-3B30541F256B}" srcOrd="1" destOrd="0" presId="urn:microsoft.com/office/officeart/2005/8/layout/vProcess5"/>
    <dgm:cxn modelId="{89C01284-2568-4437-9286-29DB329C1518}" type="presOf" srcId="{89D92203-20FA-4FA9-BE9A-C0F695F18DFC}" destId="{879C0665-B5F6-4C7A-A599-8D47FD9D1AE7}" srcOrd="0" destOrd="0" presId="urn:microsoft.com/office/officeart/2005/8/layout/vProcess5"/>
    <dgm:cxn modelId="{2CD59861-57D8-4F7A-A21B-03A0208D5259}" type="presOf" srcId="{07850464-CB06-4FC8-AA61-B3E303A65150}" destId="{D1AEAC84-4E26-422B-B8D2-B25FB47524AC}" srcOrd="0" destOrd="0" presId="urn:microsoft.com/office/officeart/2005/8/layout/vProcess5"/>
    <dgm:cxn modelId="{00ADF734-0043-4C4C-87A7-0F80395028CA}" srcId="{89D92203-20FA-4FA9-BE9A-C0F695F18DFC}" destId="{2C3AEAA9-82C2-4F36-B971-A0134026D54B}" srcOrd="2" destOrd="0" parTransId="{5613D2CE-73AE-4CD6-BDE8-4A97054AB793}" sibTransId="{6218EDD8-0DE6-4EEC-9507-3422637BCAB4}"/>
    <dgm:cxn modelId="{89BCBF20-7484-410D-942F-E6A9C0001C58}" type="presOf" srcId="{6218EDD8-0DE6-4EEC-9507-3422637BCAB4}" destId="{8C0B42A0-BDF3-4747-A062-87BB605300B4}" srcOrd="0" destOrd="0" presId="urn:microsoft.com/office/officeart/2005/8/layout/vProcess5"/>
    <dgm:cxn modelId="{1E3F3F98-F3A6-4B89-9840-EDE8567CE82D}" type="presOf" srcId="{985C0DFD-BBA9-4627-A654-D101739E10C3}" destId="{D23C8840-5636-4BF2-B135-44221C483E23}" srcOrd="0" destOrd="0" presId="urn:microsoft.com/office/officeart/2005/8/layout/vProcess5"/>
    <dgm:cxn modelId="{E3A5E66B-9574-4623-A7EA-DF51C02DB5A9}" type="presOf" srcId="{2C3AEAA9-82C2-4F36-B971-A0134026D54B}" destId="{31B13B61-369F-42CE-AF31-B99CEB82DB1B}" srcOrd="1" destOrd="0" presId="urn:microsoft.com/office/officeart/2005/8/layout/vProcess5"/>
    <dgm:cxn modelId="{CDA9EB38-53DE-460F-A7CB-414722B36E76}" type="presOf" srcId="{F5E69F22-4BBF-47B8-BBCF-4AB0A35E1789}" destId="{30438F1F-EEE6-42F0-86D2-952921D160CB}" srcOrd="0" destOrd="0" presId="urn:microsoft.com/office/officeart/2005/8/layout/vProcess5"/>
    <dgm:cxn modelId="{018FFC19-FDA1-4FE8-B5A8-2731672269A6}" srcId="{89D92203-20FA-4FA9-BE9A-C0F695F18DFC}" destId="{985C0DFD-BBA9-4627-A654-D101739E10C3}" srcOrd="0" destOrd="0" parTransId="{F388131A-BE4B-45BB-BBB1-1447A2B7454F}" sibTransId="{F5E69F22-4BBF-47B8-BBCF-4AB0A35E1789}"/>
    <dgm:cxn modelId="{F3F2C38D-0FFD-4456-A48F-8017BEA74777}" type="presParOf" srcId="{879C0665-B5F6-4C7A-A599-8D47FD9D1AE7}" destId="{0B7E07E1-EA1A-4D44-977F-CFBB4E9017DF}" srcOrd="0" destOrd="0" presId="urn:microsoft.com/office/officeart/2005/8/layout/vProcess5"/>
    <dgm:cxn modelId="{6DC1BC92-FE53-46B7-A205-687D78236404}" type="presParOf" srcId="{879C0665-B5F6-4C7A-A599-8D47FD9D1AE7}" destId="{D23C8840-5636-4BF2-B135-44221C483E23}" srcOrd="1" destOrd="0" presId="urn:microsoft.com/office/officeart/2005/8/layout/vProcess5"/>
    <dgm:cxn modelId="{742EEA4E-FB37-4516-814A-058C2D347560}" type="presParOf" srcId="{879C0665-B5F6-4C7A-A599-8D47FD9D1AE7}" destId="{396A093A-7C5F-4F71-809E-38D9F13A4491}" srcOrd="2" destOrd="0" presId="urn:microsoft.com/office/officeart/2005/8/layout/vProcess5"/>
    <dgm:cxn modelId="{DDE2065D-4CCF-4540-91B6-67040D2C229C}" type="presParOf" srcId="{879C0665-B5F6-4C7A-A599-8D47FD9D1AE7}" destId="{F26C3B9C-F7EE-420B-8AD8-7AD1F05CEC46}" srcOrd="3" destOrd="0" presId="urn:microsoft.com/office/officeart/2005/8/layout/vProcess5"/>
    <dgm:cxn modelId="{D681CFEA-FF3E-4C5B-910B-CD99988F8036}" type="presParOf" srcId="{879C0665-B5F6-4C7A-A599-8D47FD9D1AE7}" destId="{DB93B807-6FB4-4069-8CB9-48DBF5154B8B}" srcOrd="4" destOrd="0" presId="urn:microsoft.com/office/officeart/2005/8/layout/vProcess5"/>
    <dgm:cxn modelId="{CEF2C3E3-022C-480F-9519-96095B84DFBE}" type="presParOf" srcId="{879C0665-B5F6-4C7A-A599-8D47FD9D1AE7}" destId="{30438F1F-EEE6-42F0-86D2-952921D160CB}" srcOrd="5" destOrd="0" presId="urn:microsoft.com/office/officeart/2005/8/layout/vProcess5"/>
    <dgm:cxn modelId="{B6F19679-7D47-4FA8-9AD3-AA3C90FF6BC8}" type="presParOf" srcId="{879C0665-B5F6-4C7A-A599-8D47FD9D1AE7}" destId="{D1AEAC84-4E26-422B-B8D2-B25FB47524AC}" srcOrd="6" destOrd="0" presId="urn:microsoft.com/office/officeart/2005/8/layout/vProcess5"/>
    <dgm:cxn modelId="{BD140E20-652A-4594-B021-DA433D710749}" type="presParOf" srcId="{879C0665-B5F6-4C7A-A599-8D47FD9D1AE7}" destId="{8C0B42A0-BDF3-4747-A062-87BB605300B4}" srcOrd="7" destOrd="0" presId="urn:microsoft.com/office/officeart/2005/8/layout/vProcess5"/>
    <dgm:cxn modelId="{FC773A30-64DE-4C40-BA06-1FF0986C0154}" type="presParOf" srcId="{879C0665-B5F6-4C7A-A599-8D47FD9D1AE7}" destId="{C98AE6C7-A287-448D-8836-3B30541F256B}" srcOrd="8" destOrd="0" presId="urn:microsoft.com/office/officeart/2005/8/layout/vProcess5"/>
    <dgm:cxn modelId="{86FBAC5D-E741-4D57-99F7-7225EA6ED53A}" type="presParOf" srcId="{879C0665-B5F6-4C7A-A599-8D47FD9D1AE7}" destId="{AFACCD33-6063-4C39-A22E-7F9EC3403BAD}" srcOrd="9" destOrd="0" presId="urn:microsoft.com/office/officeart/2005/8/layout/vProcess5"/>
    <dgm:cxn modelId="{C23117BA-7BD6-4CEB-BBAC-608DA27F2BB2}" type="presParOf" srcId="{879C0665-B5F6-4C7A-A599-8D47FD9D1AE7}" destId="{31B13B61-369F-42CE-AF31-B99CEB82DB1B}" srcOrd="10" destOrd="0" presId="urn:microsoft.com/office/officeart/2005/8/layout/vProcess5"/>
    <dgm:cxn modelId="{05B1800E-BA1B-411C-B63F-7D0B5DE89A23}" type="presParOf" srcId="{879C0665-B5F6-4C7A-A599-8D47FD9D1AE7}" destId="{1B44717D-B294-44E3-AD77-ABF0BBEE664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699165-FC7B-4D59-A801-91C2F8C9A7CF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</dgm:pt>
    <dgm:pt modelId="{2BA71DD0-3415-47E5-9FB3-8FE7A2DD6204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Richter</a:t>
          </a:r>
        </a:p>
      </dgm:t>
    </dgm:pt>
    <dgm:pt modelId="{611BFD53-5DB9-4E0E-A6ED-811C6F8ED59C}" type="parTrans" cxnId="{653A72A1-CE29-487B-9AC9-A4AC2BAA6F56}">
      <dgm:prSet/>
      <dgm:spPr/>
      <dgm:t>
        <a:bodyPr/>
        <a:lstStyle/>
        <a:p>
          <a:endParaRPr lang="de-DE"/>
        </a:p>
      </dgm:t>
    </dgm:pt>
    <dgm:pt modelId="{26724E55-BB99-40CB-A4B3-70D3311201EB}" type="sibTrans" cxnId="{653A72A1-CE29-487B-9AC9-A4AC2BAA6F56}">
      <dgm:prSet/>
      <dgm:spPr/>
      <dgm:t>
        <a:bodyPr/>
        <a:lstStyle/>
        <a:p>
          <a:endParaRPr lang="de-DE"/>
        </a:p>
      </dgm:t>
    </dgm:pt>
    <dgm:pt modelId="{36DB3D26-46D7-45FD-8F71-783FBA349AE0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Behörde</a:t>
          </a:r>
        </a:p>
      </dgm:t>
    </dgm:pt>
    <dgm:pt modelId="{505733CC-F3F2-48C7-9C18-C215A8D14C95}" type="parTrans" cxnId="{FFD50EEC-1522-42B4-9241-7B1BAC700614}">
      <dgm:prSet/>
      <dgm:spPr/>
      <dgm:t>
        <a:bodyPr/>
        <a:lstStyle/>
        <a:p>
          <a:endParaRPr lang="de-DE"/>
        </a:p>
      </dgm:t>
    </dgm:pt>
    <dgm:pt modelId="{FF27741C-71C4-4539-968C-5E89A925010F}" type="sibTrans" cxnId="{FFD50EEC-1522-42B4-9241-7B1BAC700614}">
      <dgm:prSet/>
      <dgm:spPr/>
      <dgm:t>
        <a:bodyPr/>
        <a:lstStyle/>
        <a:p>
          <a:endParaRPr lang="de-DE"/>
        </a:p>
      </dgm:t>
    </dgm:pt>
    <dgm:pt modelId="{D10A071E-F97F-4C49-A64D-3A306C3197E9}">
      <dgm:prSet phldrT="[Text]"/>
      <dgm:spPr>
        <a:solidFill>
          <a:srgbClr val="B68844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Arzt</a:t>
          </a:r>
        </a:p>
      </dgm:t>
    </dgm:pt>
    <dgm:pt modelId="{7E2DF49A-EC45-4C7B-B7E6-DC8F63DF7BD2}" type="parTrans" cxnId="{63491A1E-9327-4CE5-9E6F-D12CBE534324}">
      <dgm:prSet/>
      <dgm:spPr/>
      <dgm:t>
        <a:bodyPr/>
        <a:lstStyle/>
        <a:p>
          <a:endParaRPr lang="de-DE"/>
        </a:p>
      </dgm:t>
    </dgm:pt>
    <dgm:pt modelId="{3E49933E-3066-41AD-9C16-F53B667842EF}" type="sibTrans" cxnId="{63491A1E-9327-4CE5-9E6F-D12CBE534324}">
      <dgm:prSet/>
      <dgm:spPr/>
      <dgm:t>
        <a:bodyPr/>
        <a:lstStyle/>
        <a:p>
          <a:endParaRPr lang="de-DE"/>
        </a:p>
      </dgm:t>
    </dgm:pt>
    <dgm:pt modelId="{2119A0E4-C0DB-4CD6-ABB9-E4F999082292}" type="pres">
      <dgm:prSet presAssocID="{F8699165-FC7B-4D59-A801-91C2F8C9A7CF}" presName="Name0" presStyleCnt="0">
        <dgm:presLayoutVars>
          <dgm:dir/>
          <dgm:animLvl val="lvl"/>
          <dgm:resizeHandles val="exact"/>
        </dgm:presLayoutVars>
      </dgm:prSet>
      <dgm:spPr/>
    </dgm:pt>
    <dgm:pt modelId="{66F393B8-7567-4BA5-8B81-D7D4F0BE399A}" type="pres">
      <dgm:prSet presAssocID="{2BA71DD0-3415-47E5-9FB3-8FE7A2DD620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834D12F-5F33-49E8-BFB6-B824E9302EB2}" type="pres">
      <dgm:prSet presAssocID="{26724E55-BB99-40CB-A4B3-70D3311201EB}" presName="parTxOnlySpace" presStyleCnt="0"/>
      <dgm:spPr/>
    </dgm:pt>
    <dgm:pt modelId="{B5FA1790-0C16-4D0F-818E-D222FC063563}" type="pres">
      <dgm:prSet presAssocID="{36DB3D26-46D7-45FD-8F71-783FBA349AE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8207ECB-D1DD-476E-A297-23E54B859256}" type="pres">
      <dgm:prSet presAssocID="{FF27741C-71C4-4539-968C-5E89A925010F}" presName="parTxOnlySpace" presStyleCnt="0"/>
      <dgm:spPr/>
    </dgm:pt>
    <dgm:pt modelId="{84A93747-C500-4B61-8DE5-35F69C5C3AA1}" type="pres">
      <dgm:prSet presAssocID="{D10A071E-F97F-4C49-A64D-3A306C3197E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ED314E6-7011-436D-8E71-CBC737DBC6EC}" type="presOf" srcId="{2BA71DD0-3415-47E5-9FB3-8FE7A2DD6204}" destId="{66F393B8-7567-4BA5-8B81-D7D4F0BE399A}" srcOrd="0" destOrd="0" presId="urn:microsoft.com/office/officeart/2005/8/layout/chevron1"/>
    <dgm:cxn modelId="{FFD50EEC-1522-42B4-9241-7B1BAC700614}" srcId="{F8699165-FC7B-4D59-A801-91C2F8C9A7CF}" destId="{36DB3D26-46D7-45FD-8F71-783FBA349AE0}" srcOrd="1" destOrd="0" parTransId="{505733CC-F3F2-48C7-9C18-C215A8D14C95}" sibTransId="{FF27741C-71C4-4539-968C-5E89A925010F}"/>
    <dgm:cxn modelId="{653A72A1-CE29-487B-9AC9-A4AC2BAA6F56}" srcId="{F8699165-FC7B-4D59-A801-91C2F8C9A7CF}" destId="{2BA71DD0-3415-47E5-9FB3-8FE7A2DD6204}" srcOrd="0" destOrd="0" parTransId="{611BFD53-5DB9-4E0E-A6ED-811C6F8ED59C}" sibTransId="{26724E55-BB99-40CB-A4B3-70D3311201EB}"/>
    <dgm:cxn modelId="{003DF26F-5539-42AC-8239-4A8865B75018}" type="presOf" srcId="{36DB3D26-46D7-45FD-8F71-783FBA349AE0}" destId="{B5FA1790-0C16-4D0F-818E-D222FC063563}" srcOrd="0" destOrd="0" presId="urn:microsoft.com/office/officeart/2005/8/layout/chevron1"/>
    <dgm:cxn modelId="{63491A1E-9327-4CE5-9E6F-D12CBE534324}" srcId="{F8699165-FC7B-4D59-A801-91C2F8C9A7CF}" destId="{D10A071E-F97F-4C49-A64D-3A306C3197E9}" srcOrd="2" destOrd="0" parTransId="{7E2DF49A-EC45-4C7B-B7E6-DC8F63DF7BD2}" sibTransId="{3E49933E-3066-41AD-9C16-F53B667842EF}"/>
    <dgm:cxn modelId="{18AB4208-43E4-4B17-AF3F-901300317E80}" type="presOf" srcId="{D10A071E-F97F-4C49-A64D-3A306C3197E9}" destId="{84A93747-C500-4B61-8DE5-35F69C5C3AA1}" srcOrd="0" destOrd="0" presId="urn:microsoft.com/office/officeart/2005/8/layout/chevron1"/>
    <dgm:cxn modelId="{3F670EEA-230B-4E8F-B9A5-62AF39841319}" type="presOf" srcId="{F8699165-FC7B-4D59-A801-91C2F8C9A7CF}" destId="{2119A0E4-C0DB-4CD6-ABB9-E4F999082292}" srcOrd="0" destOrd="0" presId="urn:microsoft.com/office/officeart/2005/8/layout/chevron1"/>
    <dgm:cxn modelId="{D1639AB4-9904-440E-8DA8-4BFAC563786A}" type="presParOf" srcId="{2119A0E4-C0DB-4CD6-ABB9-E4F999082292}" destId="{66F393B8-7567-4BA5-8B81-D7D4F0BE399A}" srcOrd="0" destOrd="0" presId="urn:microsoft.com/office/officeart/2005/8/layout/chevron1"/>
    <dgm:cxn modelId="{E0F39CB9-5469-4161-B591-269A9170AB7D}" type="presParOf" srcId="{2119A0E4-C0DB-4CD6-ABB9-E4F999082292}" destId="{0834D12F-5F33-49E8-BFB6-B824E9302EB2}" srcOrd="1" destOrd="0" presId="urn:microsoft.com/office/officeart/2005/8/layout/chevron1"/>
    <dgm:cxn modelId="{553C8D80-D872-43B0-8860-0CF30FDC7A54}" type="presParOf" srcId="{2119A0E4-C0DB-4CD6-ABB9-E4F999082292}" destId="{B5FA1790-0C16-4D0F-818E-D222FC063563}" srcOrd="2" destOrd="0" presId="urn:microsoft.com/office/officeart/2005/8/layout/chevron1"/>
    <dgm:cxn modelId="{B8E2DE65-04AF-4733-8C56-B880B966E112}" type="presParOf" srcId="{2119A0E4-C0DB-4CD6-ABB9-E4F999082292}" destId="{C8207ECB-D1DD-476E-A297-23E54B859256}" srcOrd="3" destOrd="0" presId="urn:microsoft.com/office/officeart/2005/8/layout/chevron1"/>
    <dgm:cxn modelId="{D6349ED2-B582-49A6-8DDD-DB6179487B27}" type="presParOf" srcId="{2119A0E4-C0DB-4CD6-ABB9-E4F999082292}" destId="{84A93747-C500-4B61-8DE5-35F69C5C3AA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C8840-5636-4BF2-B135-44221C483E23}">
      <dsp:nvSpPr>
        <dsp:cNvPr id="0" name=""/>
        <dsp:cNvSpPr/>
      </dsp:nvSpPr>
      <dsp:spPr>
        <a:xfrm>
          <a:off x="9175" y="27435"/>
          <a:ext cx="6461760" cy="966724"/>
        </a:xfrm>
        <a:prstGeom prst="roundRect">
          <a:avLst>
            <a:gd name="adj" fmla="val 10000"/>
          </a:avLst>
        </a:prstGeom>
        <a:solidFill>
          <a:srgbClr val="B6884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>
              <a:solidFill>
                <a:schemeClr val="tx1"/>
              </a:solidFill>
            </a:rPr>
            <a:t>Vorschlag d. Betreuten (event. durch Betreuungsverfügung)</a:t>
          </a:r>
        </a:p>
      </dsp:txBody>
      <dsp:txXfrm>
        <a:off x="37489" y="55749"/>
        <a:ext cx="5336901" cy="910096"/>
      </dsp:txXfrm>
    </dsp:sp>
    <dsp:sp modelId="{396A093A-7C5F-4F71-809E-38D9F13A4491}">
      <dsp:nvSpPr>
        <dsp:cNvPr id="0" name=""/>
        <dsp:cNvSpPr/>
      </dsp:nvSpPr>
      <dsp:spPr>
        <a:xfrm>
          <a:off x="541172" y="1142492"/>
          <a:ext cx="6461760" cy="966724"/>
        </a:xfrm>
        <a:prstGeom prst="roundRect">
          <a:avLst>
            <a:gd name="adj" fmla="val 10000"/>
          </a:avLst>
        </a:prstGeom>
        <a:solidFill>
          <a:srgbClr val="B6884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>
              <a:solidFill>
                <a:schemeClr val="tx1"/>
              </a:solidFill>
            </a:rPr>
            <a:t>Familienangehörige</a:t>
          </a:r>
        </a:p>
      </dsp:txBody>
      <dsp:txXfrm>
        <a:off x="569486" y="1170806"/>
        <a:ext cx="5235589" cy="910096"/>
      </dsp:txXfrm>
    </dsp:sp>
    <dsp:sp modelId="{F26C3B9C-F7EE-420B-8AD8-7AD1F05CEC46}">
      <dsp:nvSpPr>
        <dsp:cNvPr id="0" name=""/>
        <dsp:cNvSpPr/>
      </dsp:nvSpPr>
      <dsp:spPr>
        <a:xfrm>
          <a:off x="1074267" y="2284984"/>
          <a:ext cx="6461760" cy="966724"/>
        </a:xfrm>
        <a:prstGeom prst="roundRect">
          <a:avLst>
            <a:gd name="adj" fmla="val 10000"/>
          </a:avLst>
        </a:prstGeom>
        <a:solidFill>
          <a:srgbClr val="B6884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>
              <a:solidFill>
                <a:schemeClr val="tx1"/>
              </a:solidFill>
            </a:rPr>
            <a:t>Ehrenamtliche BetreuerInnen</a:t>
          </a:r>
        </a:p>
      </dsp:txBody>
      <dsp:txXfrm>
        <a:off x="1102581" y="2313298"/>
        <a:ext cx="5243666" cy="910096"/>
      </dsp:txXfrm>
    </dsp:sp>
    <dsp:sp modelId="{DB93B807-6FB4-4069-8CB9-48DBF5154B8B}">
      <dsp:nvSpPr>
        <dsp:cNvPr id="0" name=""/>
        <dsp:cNvSpPr/>
      </dsp:nvSpPr>
      <dsp:spPr>
        <a:xfrm>
          <a:off x="1615440" y="3427476"/>
          <a:ext cx="6461760" cy="966724"/>
        </a:xfrm>
        <a:prstGeom prst="roundRect">
          <a:avLst>
            <a:gd name="adj" fmla="val 10000"/>
          </a:avLst>
        </a:prstGeom>
        <a:solidFill>
          <a:srgbClr val="B6884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 err="1">
              <a:solidFill>
                <a:schemeClr val="tx1"/>
              </a:solidFill>
            </a:rPr>
            <a:t>BerufsbetreuerInnen</a:t>
          </a:r>
          <a:endParaRPr lang="de-DE" sz="2500" b="1" kern="1200" dirty="0">
            <a:solidFill>
              <a:schemeClr val="tx1"/>
            </a:solidFill>
          </a:endParaRPr>
        </a:p>
      </dsp:txBody>
      <dsp:txXfrm>
        <a:off x="1643754" y="3455790"/>
        <a:ext cx="5235589" cy="910096"/>
      </dsp:txXfrm>
    </dsp:sp>
    <dsp:sp modelId="{30438F1F-EEE6-42F0-86D2-952921D160CB}">
      <dsp:nvSpPr>
        <dsp:cNvPr id="0" name=""/>
        <dsp:cNvSpPr/>
      </dsp:nvSpPr>
      <dsp:spPr>
        <a:xfrm>
          <a:off x="5833389" y="740422"/>
          <a:ext cx="628370" cy="6283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/>
        </a:p>
      </dsp:txBody>
      <dsp:txXfrm>
        <a:off x="5974772" y="740422"/>
        <a:ext cx="345604" cy="472848"/>
      </dsp:txXfrm>
    </dsp:sp>
    <dsp:sp modelId="{D1AEAC84-4E26-422B-B8D2-B25FB47524AC}">
      <dsp:nvSpPr>
        <dsp:cNvPr id="0" name=""/>
        <dsp:cNvSpPr/>
      </dsp:nvSpPr>
      <dsp:spPr>
        <a:xfrm>
          <a:off x="6374561" y="1882914"/>
          <a:ext cx="628370" cy="6283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/>
        </a:p>
      </dsp:txBody>
      <dsp:txXfrm>
        <a:off x="6515944" y="1882914"/>
        <a:ext cx="345604" cy="472848"/>
      </dsp:txXfrm>
    </dsp:sp>
    <dsp:sp modelId="{8C0B42A0-BDF3-4747-A062-87BB605300B4}">
      <dsp:nvSpPr>
        <dsp:cNvPr id="0" name=""/>
        <dsp:cNvSpPr/>
      </dsp:nvSpPr>
      <dsp:spPr>
        <a:xfrm>
          <a:off x="6907657" y="3025406"/>
          <a:ext cx="628370" cy="6283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/>
        </a:p>
      </dsp:txBody>
      <dsp:txXfrm>
        <a:off x="7049040" y="3025406"/>
        <a:ext cx="345604" cy="472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393B8-7567-4BA5-8B81-D7D4F0BE399A}">
      <dsp:nvSpPr>
        <dsp:cNvPr id="0" name=""/>
        <dsp:cNvSpPr/>
      </dsp:nvSpPr>
      <dsp:spPr>
        <a:xfrm>
          <a:off x="1785" y="724958"/>
          <a:ext cx="2175867" cy="870346"/>
        </a:xfrm>
        <a:prstGeom prst="chevron">
          <a:avLst/>
        </a:prstGeom>
        <a:solidFill>
          <a:srgbClr val="B6884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>
              <a:solidFill>
                <a:schemeClr val="tx1"/>
              </a:solidFill>
            </a:rPr>
            <a:t>Richter</a:t>
          </a:r>
        </a:p>
      </dsp:txBody>
      <dsp:txXfrm>
        <a:off x="436958" y="724958"/>
        <a:ext cx="1305521" cy="870346"/>
      </dsp:txXfrm>
    </dsp:sp>
    <dsp:sp modelId="{B5FA1790-0C16-4D0F-818E-D222FC063563}">
      <dsp:nvSpPr>
        <dsp:cNvPr id="0" name=""/>
        <dsp:cNvSpPr/>
      </dsp:nvSpPr>
      <dsp:spPr>
        <a:xfrm>
          <a:off x="1960066" y="724958"/>
          <a:ext cx="2175867" cy="870346"/>
        </a:xfrm>
        <a:prstGeom prst="chevron">
          <a:avLst/>
        </a:prstGeom>
        <a:solidFill>
          <a:srgbClr val="B6884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>
              <a:solidFill>
                <a:schemeClr val="tx1"/>
              </a:solidFill>
            </a:rPr>
            <a:t>Behörde</a:t>
          </a:r>
        </a:p>
      </dsp:txBody>
      <dsp:txXfrm>
        <a:off x="2395239" y="724958"/>
        <a:ext cx="1305521" cy="870346"/>
      </dsp:txXfrm>
    </dsp:sp>
    <dsp:sp modelId="{84A93747-C500-4B61-8DE5-35F69C5C3AA1}">
      <dsp:nvSpPr>
        <dsp:cNvPr id="0" name=""/>
        <dsp:cNvSpPr/>
      </dsp:nvSpPr>
      <dsp:spPr>
        <a:xfrm>
          <a:off x="3918346" y="724958"/>
          <a:ext cx="2175867" cy="870346"/>
        </a:xfrm>
        <a:prstGeom prst="chevron">
          <a:avLst/>
        </a:prstGeom>
        <a:solidFill>
          <a:srgbClr val="B6884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>
              <a:solidFill>
                <a:schemeClr val="tx1"/>
              </a:solidFill>
            </a:rPr>
            <a:t>Arzt</a:t>
          </a:r>
        </a:p>
      </dsp:txBody>
      <dsp:txXfrm>
        <a:off x="4353519" y="724958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0005B-7BC6-4519-A5C5-971DB4E565ED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7CFD3-0344-4DDB-9C28-EE9EB8F44D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0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578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61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602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83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96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042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309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203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752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63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29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946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047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55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307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218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468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451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165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3266150-FA26-45B5-BF0B-186B42A09DC9}" type="slidenum">
              <a:rPr lang="de-DE" noProof="0" smtClean="0"/>
              <a:t>29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64946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928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43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126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8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4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26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53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3266150-FA26-45B5-BF0B-186B42A09DC9}" type="slidenum">
              <a:rPr lang="de-DE" noProof="0" smtClean="0"/>
              <a:t>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867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44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964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7CFD3-0344-4DDB-9C28-EE9EB8F44DF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50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24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03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8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82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30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47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27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19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66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83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15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491D4-1B83-44D6-80BB-EDBD17E528B6}" type="datetimeFigureOut">
              <a:rPr lang="de-DE" smtClean="0"/>
              <a:t>15.09.2023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54AD8-41C7-4CB4-A596-F812DE2A14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1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6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diagramDrawing" Target="../diagrams/drawing2.xml"/><Relationship Id="rId5" Type="http://schemas.openxmlformats.org/officeDocument/2006/relationships/image" Target="../media/image2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1.jpeg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rsorgeregister.de/privatpersone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v.de/SharedDocs/Downloads/DE/Service/Formulare/Vorsorgevollmacht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mjv.de/SharedDocs/Downloads/DE/Service/Formulare/Betreuungsverfuegung.html;jsessionid=68AC7413B7DF52D73EC0A813992CEE2A.2_cid334?nn=6425014&amp;cms_dlConfirm=true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klatt@caritas-singen-hegau.de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hyperlink" Target="mailto:birgit.zillich@skf-konstanz.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63B37CA-48A1-4CA9-9A82-34D022030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054"/>
            <a:ext cx="9144000" cy="7025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2B8361-FF76-4200-A74A-5F18C123D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16945"/>
            <a:ext cx="6858000" cy="1790700"/>
          </a:xfrm>
        </p:spPr>
        <p:txBody>
          <a:bodyPr>
            <a:normAutofit/>
          </a:bodyPr>
          <a:lstStyle/>
          <a:p>
            <a:r>
              <a:rPr lang="de-DE" sz="4800" b="1" dirty="0">
                <a:latin typeface="+mn-lt"/>
              </a:rPr>
              <a:t>Wer bestimmt, </a:t>
            </a:r>
            <a:br>
              <a:rPr lang="de-DE" sz="4800" b="1" dirty="0">
                <a:latin typeface="+mn-lt"/>
              </a:rPr>
            </a:br>
            <a:r>
              <a:rPr lang="de-DE" sz="4800" b="1" dirty="0">
                <a:latin typeface="+mn-lt"/>
              </a:rPr>
              <a:t>wenn nicht ich…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19CFC2-437E-40C6-AC72-2E8C0E427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076" y="2799267"/>
            <a:ext cx="7572729" cy="1896030"/>
          </a:xfrm>
        </p:spPr>
        <p:txBody>
          <a:bodyPr>
            <a:normAutofit fontScale="92500" lnSpcReduction="10000"/>
          </a:bodyPr>
          <a:lstStyle/>
          <a:p>
            <a:endParaRPr lang="de-DE" b="1" dirty="0"/>
          </a:p>
          <a:p>
            <a:r>
              <a:rPr lang="de-DE" sz="2800" b="1" dirty="0"/>
              <a:t>Informationen über Vorsorgemöglichkeiten: Vorsorgevollmacht, rechtliche Betreuung und Patientenverfügung</a:t>
            </a:r>
            <a:br>
              <a:rPr lang="de-DE" sz="2800" b="1" dirty="0"/>
            </a:br>
            <a:endParaRPr lang="de-DE" sz="2800" b="1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76F4309-2DD6-4EC7-AB0D-EB485E7E5CE8}"/>
              </a:ext>
            </a:extLst>
          </p:cNvPr>
          <p:cNvSpPr txBox="1">
            <a:spLocks/>
          </p:cNvSpPr>
          <p:nvPr/>
        </p:nvSpPr>
        <p:spPr>
          <a:xfrm>
            <a:off x="1055077" y="3781992"/>
            <a:ext cx="6858000" cy="1038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pic>
        <p:nvPicPr>
          <p:cNvPr id="7" name="Grafik 6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" y="5724635"/>
            <a:ext cx="7143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/>
          <p:nvPr/>
        </p:nvPicPr>
        <p:blipFill>
          <a:blip r:embed="rId5"/>
          <a:stretch>
            <a:fillRect/>
          </a:stretch>
        </p:blipFill>
        <p:spPr>
          <a:xfrm>
            <a:off x="2317448" y="4747886"/>
            <a:ext cx="998855" cy="116141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75946" y="6198064"/>
            <a:ext cx="283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Betreuungsverein Konstanz</a:t>
            </a:r>
            <a:r>
              <a:rPr lang="de-DE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36711" y="5539969"/>
            <a:ext cx="3949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Betreuungsverein Bodensee/Hegau e.V.</a:t>
            </a:r>
          </a:p>
        </p:txBody>
      </p:sp>
      <p:pic>
        <p:nvPicPr>
          <p:cNvPr id="10" name="Grafik 9" descr="C:\Users\irina.goebel.BBH\AppData\Local\Microsoft\Windows\INetCache\Content.Outlook\APE3SZ5F\Caritas_S-H_Logo_Farbig_CMYK_klein_ OHNE CLAIM (002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6047174"/>
            <a:ext cx="222885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95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de-DE" sz="3600" b="1" dirty="0" smtClean="0">
              <a:solidFill>
                <a:srgbClr val="2D2A2D"/>
              </a:solidFill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de-DE" sz="3600" b="1" dirty="0" smtClean="0">
                <a:solidFill>
                  <a:srgbClr val="2D2A2D"/>
                </a:solidFill>
              </a:rPr>
              <a:t>Vertretungsrecht </a:t>
            </a:r>
            <a:r>
              <a:rPr lang="de-DE" sz="3600" b="1" dirty="0">
                <a:solidFill>
                  <a:srgbClr val="2D2A2D"/>
                </a:solidFill>
              </a:rPr>
              <a:t>besteht </a:t>
            </a:r>
            <a:r>
              <a:rPr lang="de-DE" sz="3600" b="1" dirty="0">
                <a:solidFill>
                  <a:srgbClr val="FF0000"/>
                </a:solidFill>
              </a:rPr>
              <a:t>nicht</a:t>
            </a:r>
            <a:r>
              <a:rPr lang="de-DE" sz="3600" b="1" dirty="0">
                <a:solidFill>
                  <a:srgbClr val="2D2A2D"/>
                </a:solidFill>
              </a:rPr>
              <a:t>, wenn: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d</a:t>
            </a:r>
            <a:r>
              <a:rPr lang="de-DE" b="1" dirty="0" smtClean="0">
                <a:solidFill>
                  <a:srgbClr val="2D2A2D"/>
                </a:solidFill>
              </a:rPr>
              <a:t>ie </a:t>
            </a:r>
            <a:r>
              <a:rPr lang="de-DE" b="1" dirty="0">
                <a:solidFill>
                  <a:srgbClr val="2D2A2D"/>
                </a:solidFill>
              </a:rPr>
              <a:t>Ehepartner getrennt leben</a:t>
            </a: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d</a:t>
            </a:r>
            <a:r>
              <a:rPr lang="de-DE" b="1" dirty="0" smtClean="0">
                <a:solidFill>
                  <a:srgbClr val="2D2A2D"/>
                </a:solidFill>
              </a:rPr>
              <a:t>er </a:t>
            </a:r>
            <a:r>
              <a:rPr lang="de-DE" b="1" dirty="0">
                <a:solidFill>
                  <a:srgbClr val="2D2A2D"/>
                </a:solidFill>
              </a:rPr>
              <a:t>kranke Ehegatte die Vertretung ablehnt</a:t>
            </a: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e</a:t>
            </a:r>
            <a:r>
              <a:rPr lang="de-DE" b="1" dirty="0" smtClean="0">
                <a:solidFill>
                  <a:srgbClr val="2D2A2D"/>
                </a:solidFill>
              </a:rPr>
              <a:t>ine </a:t>
            </a:r>
            <a:r>
              <a:rPr lang="de-DE" b="1" dirty="0">
                <a:solidFill>
                  <a:srgbClr val="2D2A2D"/>
                </a:solidFill>
              </a:rPr>
              <a:t>Vollmacht erteilt </a:t>
            </a:r>
            <a:r>
              <a:rPr lang="de-DE" b="1" dirty="0" smtClean="0">
                <a:solidFill>
                  <a:srgbClr val="2D2A2D"/>
                </a:solidFill>
              </a:rPr>
              <a:t>ist</a:t>
            </a:r>
            <a:endParaRPr lang="de-DE" b="1" dirty="0">
              <a:solidFill>
                <a:srgbClr val="2D2A2D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f</a:t>
            </a:r>
            <a:r>
              <a:rPr lang="de-DE" b="1" dirty="0" smtClean="0">
                <a:solidFill>
                  <a:srgbClr val="2D2A2D"/>
                </a:solidFill>
              </a:rPr>
              <a:t>ür </a:t>
            </a:r>
            <a:r>
              <a:rPr lang="de-DE" b="1" dirty="0">
                <a:solidFill>
                  <a:srgbClr val="2D2A2D"/>
                </a:solidFill>
              </a:rPr>
              <a:t>den kranken Ehegatten ein Betreuer für Gesundheitssorge bestellt ist oder dann, wenn eine Betreuung eingerichtet wurde</a:t>
            </a: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d</a:t>
            </a:r>
            <a:r>
              <a:rPr lang="de-DE" b="1" dirty="0" smtClean="0">
                <a:solidFill>
                  <a:srgbClr val="2D2A2D"/>
                </a:solidFill>
              </a:rPr>
              <a:t>ie </a:t>
            </a:r>
            <a:r>
              <a:rPr lang="de-DE" b="1" dirty="0">
                <a:solidFill>
                  <a:srgbClr val="2D2A2D"/>
                </a:solidFill>
              </a:rPr>
              <a:t>Voraussetzung für eine Vertretungsberechtigung nicht mehr vorliegen</a:t>
            </a:r>
          </a:p>
          <a:p>
            <a:pPr>
              <a:lnSpc>
                <a:spcPct val="80000"/>
              </a:lnSpc>
              <a:defRPr/>
            </a:pPr>
            <a:r>
              <a:rPr lang="de-DE" b="1" dirty="0">
                <a:solidFill>
                  <a:srgbClr val="2D2A2D"/>
                </a:solidFill>
              </a:rPr>
              <a:t>m</a:t>
            </a:r>
            <a:r>
              <a:rPr lang="de-DE" b="1" dirty="0" smtClean="0">
                <a:solidFill>
                  <a:srgbClr val="2D2A2D"/>
                </a:solidFill>
              </a:rPr>
              <a:t>ehr </a:t>
            </a:r>
            <a:r>
              <a:rPr lang="de-DE" b="1" dirty="0">
                <a:solidFill>
                  <a:srgbClr val="2D2A2D"/>
                </a:solidFill>
              </a:rPr>
              <a:t>als 6 Monate vergangen sind, seit die Vertretung eingerichtet wurde</a:t>
            </a:r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buNone/>
            </a:pPr>
            <a:endParaRPr lang="de-DE" sz="3600" b="1" dirty="0"/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de-DE" sz="3600" b="1" dirty="0" smtClean="0">
              <a:solidFill>
                <a:srgbClr val="2D2A2D"/>
              </a:solidFill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de-DE" sz="3600" b="1" dirty="0" smtClean="0">
                <a:solidFill>
                  <a:srgbClr val="2D2A2D"/>
                </a:solidFill>
              </a:rPr>
              <a:t>Vorsorgliche </a:t>
            </a:r>
            <a:r>
              <a:rPr lang="de-DE" sz="3600" b="1" dirty="0">
                <a:solidFill>
                  <a:srgbClr val="2D2A2D"/>
                </a:solidFill>
              </a:rPr>
              <a:t>und rechtliche </a:t>
            </a:r>
            <a:r>
              <a:rPr lang="de-DE" sz="3600" b="1" dirty="0" smtClean="0">
                <a:solidFill>
                  <a:srgbClr val="2D2A2D"/>
                </a:solidFill>
              </a:rPr>
              <a:t>Möglichkeiten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de-DE" sz="3600" b="1" dirty="0" smtClean="0">
                <a:solidFill>
                  <a:srgbClr val="2D2A2D"/>
                </a:solidFill>
              </a:rPr>
              <a:t>der </a:t>
            </a:r>
            <a:r>
              <a:rPr lang="de-DE" sz="3600" b="1" dirty="0">
                <a:solidFill>
                  <a:srgbClr val="2D2A2D"/>
                </a:solidFill>
              </a:rPr>
              <a:t>Vertretung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2D2A2D"/>
                </a:solidFill>
              </a:rPr>
              <a:t>Erstellung einer Vorsorgevollmacht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Erstellung einer Betreuungsverfügung: Hierin wird festgelegt, wer im Bedarfsfall rechtlicher Betreuer werden soll 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Patientenverfügung als Handlungsanweisung für den Bevollmächtigten oder Betreuer</a:t>
            </a:r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4A4400-21B8-4667-9EB6-98DD0C447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41622"/>
            <a:ext cx="9144001" cy="6983186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98C5954-0B26-4157-8753-0543F360C794}"/>
              </a:ext>
            </a:extLst>
          </p:cNvPr>
          <p:cNvSpPr/>
          <p:nvPr/>
        </p:nvSpPr>
        <p:spPr>
          <a:xfrm rot="896316">
            <a:off x="4387942" y="555278"/>
            <a:ext cx="4194631" cy="1640114"/>
          </a:xfrm>
          <a:prstGeom prst="roundRect">
            <a:avLst/>
          </a:prstGeom>
          <a:solidFill>
            <a:srgbClr val="97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39CA1EC-4863-4C49-A651-A253B798D55B}"/>
              </a:ext>
            </a:extLst>
          </p:cNvPr>
          <p:cNvSpPr/>
          <p:nvPr/>
        </p:nvSpPr>
        <p:spPr>
          <a:xfrm rot="979396">
            <a:off x="4061915" y="1381601"/>
            <a:ext cx="4205275" cy="5939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prstTxWarp prst="textSlantDown">
              <a:avLst>
                <a:gd name="adj" fmla="val 92463"/>
              </a:avLst>
            </a:prstTxWarp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Vorsorgevollmacht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24C5B98-5A31-4BDF-A052-197BFB465140}"/>
              </a:ext>
            </a:extLst>
          </p:cNvPr>
          <p:cNvSpPr txBox="1"/>
          <p:nvPr/>
        </p:nvSpPr>
        <p:spPr>
          <a:xfrm>
            <a:off x="268514" y="417890"/>
            <a:ext cx="371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Alternative</a:t>
            </a:r>
          </a:p>
        </p:txBody>
      </p:sp>
    </p:spTree>
    <p:extLst>
      <p:ext uri="{BB962C8B-B14F-4D97-AF65-F5344CB8AC3E}">
        <p14:creationId xmlns:p14="http://schemas.microsoft.com/office/powerpoint/2010/main" val="31083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endParaRPr lang="de-DE" altLang="de-DE" sz="3600" b="1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de-DE" altLang="de-DE" sz="3600" b="1" dirty="0"/>
              <a:t>Vorsorgevollmacht</a:t>
            </a:r>
          </a:p>
          <a:p>
            <a:pPr algn="ctr">
              <a:lnSpc>
                <a:spcPct val="80000"/>
              </a:lnSpc>
              <a:defRPr/>
            </a:pPr>
            <a:endParaRPr lang="de-DE" altLang="de-DE" sz="1800" b="1" dirty="0"/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Form</a:t>
            </a:r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 Bevollmächtigte  &amp; Aufgaben</a:t>
            </a:r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Einzel- oder gemeinsame Vertretung </a:t>
            </a:r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Aufbewahrung</a:t>
            </a:r>
          </a:p>
          <a:p>
            <a:pPr algn="ctr">
              <a:lnSpc>
                <a:spcPct val="80000"/>
              </a:lnSpc>
              <a:defRPr/>
            </a:pPr>
            <a:endParaRPr lang="de-DE" altLang="de-DE" b="1" dirty="0"/>
          </a:p>
          <a:p>
            <a:pPr algn="ctr">
              <a:lnSpc>
                <a:spcPct val="80000"/>
              </a:lnSpc>
              <a:defRPr/>
            </a:pPr>
            <a:endParaRPr lang="de-DE" altLang="de-DE" b="1" dirty="0"/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Gültigkeit </a:t>
            </a:r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 im Außenverhältnis mit Ausstellung</a:t>
            </a:r>
          </a:p>
          <a:p>
            <a:pPr algn="ctr">
              <a:lnSpc>
                <a:spcPct val="80000"/>
              </a:lnSpc>
              <a:defRPr/>
            </a:pPr>
            <a:r>
              <a:rPr lang="de-DE" altLang="de-DE" b="1" dirty="0"/>
              <a:t>im Innenverhältnis nach getroffener Vereinbarung</a:t>
            </a:r>
            <a:r>
              <a:rPr lang="de-DE" altLang="de-DE" sz="2000" b="1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06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-18288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de-DE" sz="3600" b="1" dirty="0">
                <a:solidFill>
                  <a:srgbClr val="2D2A2D"/>
                </a:solidFill>
              </a:rPr>
              <a:t>Vollmacht ist eine Erklärung für Dritte</a:t>
            </a:r>
          </a:p>
          <a:p>
            <a:pPr marL="0" indent="0">
              <a:buNone/>
            </a:pPr>
            <a:endParaRPr lang="de-DE" sz="3600" b="1" dirty="0">
              <a:solidFill>
                <a:srgbClr val="2D2A2D"/>
              </a:solidFill>
            </a:endParaRPr>
          </a:p>
          <a:p>
            <a:r>
              <a:rPr lang="de-DE" sz="3600" b="1" dirty="0">
                <a:solidFill>
                  <a:srgbClr val="2D2A2D"/>
                </a:solidFill>
              </a:rPr>
              <a:t>Wünsche und Vorstellungen</a:t>
            </a:r>
          </a:p>
          <a:p>
            <a:r>
              <a:rPr lang="de-DE" sz="3600" b="1" dirty="0">
                <a:solidFill>
                  <a:srgbClr val="2D2A2D"/>
                </a:solidFill>
              </a:rPr>
              <a:t>Handlungsanweisungen</a:t>
            </a:r>
            <a:endParaRPr lang="de-DE" b="1" dirty="0">
              <a:solidFill>
                <a:srgbClr val="2D2A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E901DB-879F-454C-8ED5-B7FFEC688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Denkblase: wolkenförmig 3">
            <a:extLst>
              <a:ext uri="{FF2B5EF4-FFF2-40B4-BE49-F238E27FC236}">
                <a16:creationId xmlns:a16="http://schemas.microsoft.com/office/drawing/2014/main" id="{26580EBA-9B3A-4A9A-9D9B-6A605F620BD9}"/>
              </a:ext>
            </a:extLst>
          </p:cNvPr>
          <p:cNvSpPr/>
          <p:nvPr/>
        </p:nvSpPr>
        <p:spPr>
          <a:xfrm>
            <a:off x="273050" y="3632200"/>
            <a:ext cx="4102100" cy="2946400"/>
          </a:xfrm>
          <a:prstGeom prst="cloudCallout">
            <a:avLst>
              <a:gd name="adj1" fmla="val -46220"/>
              <a:gd name="adj2" fmla="val -14913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02E178-69D1-4122-B1D4-2E2E76D03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5" b="93569" l="9494" r="89557">
                        <a14:foregroundMark x1="17405" y1="15273" x2="29114" y2="9807"/>
                        <a14:foregroundMark x1="29114" y1="9807" x2="44304" y2="7395"/>
                        <a14:foregroundMark x1="44304" y1="7395" x2="78797" y2="11897"/>
                        <a14:foregroundMark x1="28481" y1="87942" x2="45886" y2="90354"/>
                        <a14:foregroundMark x1="45886" y1="90354" x2="70570" y2="88585"/>
                        <a14:foregroundMark x1="25949" y1="86656" x2="34494" y2="93569"/>
                        <a14:foregroundMark x1="34494" y1="93569" x2="51582" y2="94051"/>
                        <a14:foregroundMark x1="51582" y1="94051" x2="68038" y2="93569"/>
                        <a14:foregroundMark x1="68038" y1="93569" x2="74367" y2="86817"/>
                        <a14:foregroundMark x1="19304" y1="62219" x2="14557" y2="27653"/>
                        <a14:foregroundMark x1="14557" y1="27653" x2="15506" y2="2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4152900"/>
            <a:ext cx="666750" cy="13124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A60C1A-92F2-4742-8A3C-CDE817953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94" y="4816158"/>
            <a:ext cx="1778000" cy="11839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39718A-A3BF-488C-92A0-FA2E04D338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987" y="3903669"/>
            <a:ext cx="1311275" cy="185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321D302-C777-4390-A2C8-6D8F402B600A}"/>
              </a:ext>
            </a:extLst>
          </p:cNvPr>
          <p:cNvSpPr txBox="1"/>
          <p:nvPr/>
        </p:nvSpPr>
        <p:spPr>
          <a:xfrm>
            <a:off x="2222500" y="775587"/>
            <a:ext cx="668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Berücksichtigung von Wünschen</a:t>
            </a:r>
          </a:p>
        </p:txBody>
      </p:sp>
    </p:spTree>
    <p:extLst>
      <p:ext uri="{BB962C8B-B14F-4D97-AF65-F5344CB8AC3E}">
        <p14:creationId xmlns:p14="http://schemas.microsoft.com/office/powerpoint/2010/main" val="5485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659423"/>
            <a:ext cx="7886700" cy="55175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70000"/>
              </a:lnSpc>
              <a:buNone/>
              <a:defRPr/>
            </a:pPr>
            <a:r>
              <a:rPr lang="de-DE" altLang="de-DE" sz="3600" b="1" dirty="0"/>
              <a:t>Auswahl des Bevollmächtigten</a:t>
            </a:r>
          </a:p>
          <a:p>
            <a:pPr>
              <a:lnSpc>
                <a:spcPct val="70000"/>
              </a:lnSpc>
              <a:defRPr/>
            </a:pPr>
            <a:endParaRPr lang="de-DE" altLang="de-DE" sz="2400" b="1" dirty="0">
              <a:effectLst>
                <a:outerShdw blurRad="38100" dist="38100" dir="2700000" algn="tl">
                  <a:srgbClr val="04617B"/>
                </a:outerShdw>
              </a:effectLst>
              <a:latin typeface="Times New Roman" pitchFamily="18" charset="0"/>
            </a:endParaRPr>
          </a:p>
          <a:p>
            <a:pPr lvl="1">
              <a:lnSpc>
                <a:spcPct val="70000"/>
              </a:lnSpc>
              <a:buNone/>
              <a:defRPr/>
            </a:pPr>
            <a:r>
              <a:rPr lang="de-DE" altLang="de-DE" sz="2800" b="1" dirty="0"/>
              <a:t>sorgfältige Auswahl erforderlich  </a:t>
            </a:r>
          </a:p>
          <a:p>
            <a:pPr lvl="1">
              <a:lnSpc>
                <a:spcPct val="70000"/>
              </a:lnSpc>
              <a:buNone/>
              <a:defRPr/>
            </a:pPr>
            <a:r>
              <a:rPr lang="de-DE" altLang="de-DE" sz="2800" b="1" dirty="0"/>
              <a:t>keine Kontrolle durch eine Instanz</a:t>
            </a:r>
          </a:p>
          <a:p>
            <a:pPr lvl="1">
              <a:lnSpc>
                <a:spcPct val="70000"/>
              </a:lnSpc>
              <a:buNone/>
              <a:defRPr/>
            </a:pPr>
            <a:r>
              <a:rPr lang="de-DE" altLang="de-DE" sz="2800" b="1" dirty="0"/>
              <a:t>Vertrauen, geeignet, durchsetzungsfähig</a:t>
            </a:r>
          </a:p>
          <a:p>
            <a:pPr lvl="1">
              <a:lnSpc>
                <a:spcPct val="70000"/>
              </a:lnSpc>
              <a:buNone/>
              <a:defRPr/>
            </a:pPr>
            <a:r>
              <a:rPr lang="de-DE" altLang="de-DE" sz="2800" b="1" dirty="0"/>
              <a:t>Verwandte, Freunde, Bekannte</a:t>
            </a:r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endParaRPr lang="de-DE" altLang="de-DE" b="1" dirty="0"/>
          </a:p>
          <a:p>
            <a:pPr marL="0" indent="0">
              <a:lnSpc>
                <a:spcPct val="80000"/>
              </a:lnSpc>
              <a:buClr>
                <a:srgbClr val="F9F9F9"/>
              </a:buClr>
              <a:buNone/>
              <a:defRPr/>
            </a:pPr>
            <a:r>
              <a:rPr lang="de-DE" altLang="de-DE" b="1" u="sng" dirty="0"/>
              <a:t>Formale Punkte:</a:t>
            </a:r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endParaRPr lang="de-DE" altLang="de-DE" b="1" u="sng" dirty="0"/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r>
              <a:rPr lang="de-DE" altLang="de-DE" b="1" dirty="0"/>
              <a:t>Geschäftsfähigkeit des Vollmachtgebers ist Voraussetzung &amp;</a:t>
            </a:r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r>
              <a:rPr lang="de-DE" altLang="de-DE" b="1" dirty="0"/>
              <a:t>immer in schriftlicher Form</a:t>
            </a:r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endParaRPr lang="de-DE" altLang="de-DE" b="1" dirty="0"/>
          </a:p>
          <a:p>
            <a:pPr>
              <a:lnSpc>
                <a:spcPct val="80000"/>
              </a:lnSpc>
              <a:buClr>
                <a:srgbClr val="F9F9F9"/>
              </a:buClr>
              <a:defRPr/>
            </a:pPr>
            <a:r>
              <a:rPr lang="de-DE" altLang="de-DE" b="1" dirty="0"/>
              <a:t>Beglaubigung/ Beurkundung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0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C6159A-FCCE-44D2-A678-100205724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2E84B2-E93D-4119-ACE2-2C95DDB1C612}"/>
              </a:ext>
            </a:extLst>
          </p:cNvPr>
          <p:cNvSpPr txBox="1"/>
          <p:nvPr/>
        </p:nvSpPr>
        <p:spPr>
          <a:xfrm rot="20927864">
            <a:off x="305703" y="983763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349040-8B91-4873-B83D-924E2A27F960}"/>
              </a:ext>
            </a:extLst>
          </p:cNvPr>
          <p:cNvSpPr txBox="1"/>
          <p:nvPr/>
        </p:nvSpPr>
        <p:spPr>
          <a:xfrm>
            <a:off x="4161606" y="368300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890AE3-F5A0-44C2-86BE-967F919E3DCF}"/>
              </a:ext>
            </a:extLst>
          </p:cNvPr>
          <p:cNvSpPr txBox="1"/>
          <p:nvPr/>
        </p:nvSpPr>
        <p:spPr>
          <a:xfrm rot="21336578">
            <a:off x="5547285" y="2768430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3EAF6D6-46D7-4561-8A55-179286CF0684}"/>
              </a:ext>
            </a:extLst>
          </p:cNvPr>
          <p:cNvSpPr txBox="1"/>
          <p:nvPr/>
        </p:nvSpPr>
        <p:spPr>
          <a:xfrm rot="20527596">
            <a:off x="1055566" y="1229852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968AF8-5618-40E9-A2C7-C10F6AA463F4}"/>
              </a:ext>
            </a:extLst>
          </p:cNvPr>
          <p:cNvSpPr txBox="1"/>
          <p:nvPr/>
        </p:nvSpPr>
        <p:spPr>
          <a:xfrm>
            <a:off x="2986244" y="311932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ED6496-FF5C-4FFE-81B6-87A5E8FE5E8D}"/>
              </a:ext>
            </a:extLst>
          </p:cNvPr>
          <p:cNvSpPr txBox="1"/>
          <p:nvPr/>
        </p:nvSpPr>
        <p:spPr>
          <a:xfrm rot="558566">
            <a:off x="1875618" y="39118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30F5094-8F15-45BF-997E-B8863F29CC27}"/>
              </a:ext>
            </a:extLst>
          </p:cNvPr>
          <p:cNvSpPr txBox="1"/>
          <p:nvPr/>
        </p:nvSpPr>
        <p:spPr>
          <a:xfrm rot="21229129">
            <a:off x="464580" y="3650023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712EA4-06C7-4CD3-B745-5D84B5631A22}"/>
              </a:ext>
            </a:extLst>
          </p:cNvPr>
          <p:cNvSpPr txBox="1"/>
          <p:nvPr/>
        </p:nvSpPr>
        <p:spPr>
          <a:xfrm rot="21150099">
            <a:off x="3658193" y="315707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81EB4B2-02A5-4731-A00C-8B879C9DDDE5}"/>
              </a:ext>
            </a:extLst>
          </p:cNvPr>
          <p:cNvSpPr txBox="1"/>
          <p:nvPr/>
        </p:nvSpPr>
        <p:spPr>
          <a:xfrm>
            <a:off x="508000" y="2316852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7AE406-4AA3-4091-9DD2-0D742587D349}"/>
              </a:ext>
            </a:extLst>
          </p:cNvPr>
          <p:cNvSpPr txBox="1"/>
          <p:nvPr/>
        </p:nvSpPr>
        <p:spPr>
          <a:xfrm rot="19925606">
            <a:off x="2299157" y="3110275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49DE1D-CC56-4048-A811-4751FE7D51DD}"/>
              </a:ext>
            </a:extLst>
          </p:cNvPr>
          <p:cNvSpPr txBox="1"/>
          <p:nvPr/>
        </p:nvSpPr>
        <p:spPr>
          <a:xfrm rot="690785">
            <a:off x="1310121" y="16417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A276FB-7898-4A17-8640-E5DCC0D819EF}"/>
              </a:ext>
            </a:extLst>
          </p:cNvPr>
          <p:cNvSpPr txBox="1"/>
          <p:nvPr/>
        </p:nvSpPr>
        <p:spPr>
          <a:xfrm rot="1670749">
            <a:off x="5059123" y="3513302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5FCE632-D942-4E84-8843-DB63F707FFF9}"/>
              </a:ext>
            </a:extLst>
          </p:cNvPr>
          <p:cNvSpPr txBox="1"/>
          <p:nvPr/>
        </p:nvSpPr>
        <p:spPr>
          <a:xfrm rot="20284632">
            <a:off x="3061940" y="45248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14BFE5A-05EE-4FBC-94FA-5DCABD6B66B1}"/>
              </a:ext>
            </a:extLst>
          </p:cNvPr>
          <p:cNvSpPr txBox="1"/>
          <p:nvPr/>
        </p:nvSpPr>
        <p:spPr>
          <a:xfrm>
            <a:off x="6330726" y="1934529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2254A3F-52AE-43D6-99F8-E8D2F65CA786}"/>
              </a:ext>
            </a:extLst>
          </p:cNvPr>
          <p:cNvSpPr txBox="1"/>
          <p:nvPr/>
        </p:nvSpPr>
        <p:spPr>
          <a:xfrm rot="416015">
            <a:off x="5873893" y="948382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EDAE71-692B-4D6A-8C44-4F96AC3E77F2}"/>
              </a:ext>
            </a:extLst>
          </p:cNvPr>
          <p:cNvSpPr txBox="1"/>
          <p:nvPr/>
        </p:nvSpPr>
        <p:spPr>
          <a:xfrm>
            <a:off x="6127959" y="38184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5FE4F15-DB1E-4EBA-B245-C7DCA98A55E1}"/>
              </a:ext>
            </a:extLst>
          </p:cNvPr>
          <p:cNvSpPr txBox="1"/>
          <p:nvPr/>
        </p:nvSpPr>
        <p:spPr>
          <a:xfrm>
            <a:off x="4579165" y="3033426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05ABCFB-0475-4DEF-B94F-FC687D4EE9CF}"/>
              </a:ext>
            </a:extLst>
          </p:cNvPr>
          <p:cNvSpPr txBox="1"/>
          <p:nvPr/>
        </p:nvSpPr>
        <p:spPr>
          <a:xfrm rot="20007013">
            <a:off x="1170737" y="2768431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A7276D9-A542-4D7F-88D6-9073C38B2E5D}"/>
              </a:ext>
            </a:extLst>
          </p:cNvPr>
          <p:cNvSpPr txBox="1"/>
          <p:nvPr/>
        </p:nvSpPr>
        <p:spPr>
          <a:xfrm rot="414188">
            <a:off x="8275256" y="317668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  <a:endParaRPr lang="de-DE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D94E0D8-BA1B-4493-BB23-D31231441D75}"/>
              </a:ext>
            </a:extLst>
          </p:cNvPr>
          <p:cNvSpPr txBox="1"/>
          <p:nvPr/>
        </p:nvSpPr>
        <p:spPr>
          <a:xfrm rot="20944129">
            <a:off x="5228753" y="156429"/>
            <a:ext cx="64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§</a:t>
            </a:r>
            <a:endParaRPr lang="de-DE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0D2E99B-64F5-4667-BB0B-71629CC7FD89}"/>
              </a:ext>
            </a:extLst>
          </p:cNvPr>
          <p:cNvSpPr txBox="1"/>
          <p:nvPr/>
        </p:nvSpPr>
        <p:spPr>
          <a:xfrm>
            <a:off x="1672406" y="1439689"/>
            <a:ext cx="4108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B68844"/>
                </a:solidFill>
              </a:rPr>
              <a:t>Was ist eine Betreuung?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0C01C45-E4BC-4AC3-9999-F16E711F9CF4}"/>
              </a:ext>
            </a:extLst>
          </p:cNvPr>
          <p:cNvSpPr txBox="1"/>
          <p:nvPr/>
        </p:nvSpPr>
        <p:spPr>
          <a:xfrm>
            <a:off x="1045891" y="5308600"/>
            <a:ext cx="376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Und was ist sie nicht?</a:t>
            </a:r>
          </a:p>
        </p:txBody>
      </p:sp>
    </p:spTree>
    <p:extLst>
      <p:ext uri="{BB962C8B-B14F-4D97-AF65-F5344CB8AC3E}">
        <p14:creationId xmlns:p14="http://schemas.microsoft.com/office/powerpoint/2010/main" val="316967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A7C901-A679-4DEF-9028-8DBC64FFF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124484-4469-40A5-9585-D5B0CA56A7B9}"/>
              </a:ext>
            </a:extLst>
          </p:cNvPr>
          <p:cNvSpPr txBox="1"/>
          <p:nvPr/>
        </p:nvSpPr>
        <p:spPr>
          <a:xfrm>
            <a:off x="520700" y="279400"/>
            <a:ext cx="77597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/>
              <a:t>Betreuung</a:t>
            </a:r>
          </a:p>
          <a:p>
            <a:endParaRPr lang="de-DE" sz="3600" b="1" dirty="0"/>
          </a:p>
          <a:p>
            <a:r>
              <a:rPr lang="de-DE" sz="3600" b="1" dirty="0"/>
              <a:t>Aufgaben</a:t>
            </a:r>
          </a:p>
          <a:p>
            <a:r>
              <a:rPr lang="de-DE" sz="3600" b="1" dirty="0"/>
              <a:t>	</a:t>
            </a:r>
            <a:br>
              <a:rPr lang="de-DE" sz="3600" b="1" dirty="0"/>
            </a:br>
            <a:r>
              <a:rPr lang="de-DE" sz="3600" b="1" dirty="0"/>
              <a:t>	Rechte &amp; Pflichten</a:t>
            </a:r>
          </a:p>
          <a:p>
            <a:r>
              <a:rPr lang="de-DE" sz="3600" b="1" dirty="0"/>
              <a:t>	</a:t>
            </a:r>
          </a:p>
          <a:p>
            <a:endParaRPr lang="de-DE" sz="3600" b="1" dirty="0"/>
          </a:p>
          <a:p>
            <a:endParaRPr lang="de-DE" sz="3600" b="1" dirty="0"/>
          </a:p>
          <a:p>
            <a:r>
              <a:rPr lang="de-DE" sz="3600" b="1" dirty="0"/>
              <a:t>Kontrolle</a:t>
            </a:r>
          </a:p>
        </p:txBody>
      </p:sp>
    </p:spTree>
    <p:extLst>
      <p:ext uri="{BB962C8B-B14F-4D97-AF65-F5344CB8AC3E}">
        <p14:creationId xmlns:p14="http://schemas.microsoft.com/office/powerpoint/2010/main" val="81818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8378" y="677711"/>
            <a:ext cx="7886700" cy="5517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sz="3600" b="1" dirty="0"/>
              <a:t>Rechtliche Betreuung</a:t>
            </a:r>
            <a:br>
              <a:rPr lang="de-DE" altLang="de-DE" sz="3600" b="1" dirty="0"/>
            </a:br>
            <a:r>
              <a:rPr lang="de-DE" altLang="de-DE" sz="4000" b="1" dirty="0">
                <a:latin typeface="Times New Roman" panose="02020603050405020304" pitchFamily="18" charset="0"/>
              </a:rPr>
              <a:t>	</a:t>
            </a:r>
            <a:r>
              <a:rPr lang="de-DE" altLang="de-DE" b="1" dirty="0">
                <a:latin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de-DE" altLang="de-DE" b="1" dirty="0"/>
              <a:t>Aufgabenkreise / Aufgabenbereiche:</a:t>
            </a:r>
            <a:br>
              <a:rPr lang="de-DE" altLang="de-DE" b="1" dirty="0"/>
            </a:br>
            <a:endParaRPr lang="de-DE" altLang="de-DE" b="1" dirty="0"/>
          </a:p>
          <a:p>
            <a:pPr lvl="1"/>
            <a:r>
              <a:rPr lang="de-DE" altLang="de-DE" sz="2800" b="1" dirty="0"/>
              <a:t>Vermögensangelegenheiten</a:t>
            </a:r>
          </a:p>
          <a:p>
            <a:pPr lvl="1"/>
            <a:r>
              <a:rPr lang="de-DE" altLang="de-DE" sz="2800" b="1" dirty="0"/>
              <a:t>persönliche Angelegenheiten</a:t>
            </a:r>
          </a:p>
          <a:p>
            <a:pPr lvl="1"/>
            <a:r>
              <a:rPr lang="de-DE" altLang="de-DE" sz="2800" b="1" dirty="0"/>
              <a:t>Gesundheit</a:t>
            </a:r>
          </a:p>
          <a:p>
            <a:pPr lvl="1"/>
            <a:r>
              <a:rPr lang="de-DE" altLang="de-DE" sz="2800" b="1" dirty="0"/>
              <a:t>Verträge aller Art</a:t>
            </a:r>
          </a:p>
          <a:p>
            <a:pPr lvl="1"/>
            <a:r>
              <a:rPr lang="de-DE" altLang="de-DE" sz="2800" b="1" dirty="0"/>
              <a:t>Wohnungsangelegenheiten</a:t>
            </a:r>
          </a:p>
          <a:p>
            <a:pPr lvl="1"/>
            <a:r>
              <a:rPr lang="de-DE" altLang="de-DE" sz="2800" b="1" dirty="0"/>
              <a:t>Postempfang</a:t>
            </a:r>
          </a:p>
          <a:p>
            <a:pPr lvl="1"/>
            <a:r>
              <a:rPr lang="de-DE" altLang="de-DE" sz="2800" b="1" dirty="0"/>
              <a:t>Behördliche Angelegenheiten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5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r>
              <a:rPr lang="de-DE" b="1" dirty="0"/>
              <a:t>Diese Veranstaltung wird unterstützt durch das Ministerium für Arbeit und Sozialordnung, Familie, Frauen und Senioren aus Mitteln des Landes Baden- Württemberg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6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40F11AA-E705-42A8-BD11-6693FD67605C}"/>
              </a:ext>
            </a:extLst>
          </p:cNvPr>
          <p:cNvGrpSpPr/>
          <p:nvPr/>
        </p:nvGrpSpPr>
        <p:grpSpPr>
          <a:xfrm>
            <a:off x="0" y="0"/>
            <a:ext cx="10275831" cy="7605553"/>
            <a:chOff x="0" y="0"/>
            <a:chExt cx="10275831" cy="760555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8960888-CC43-4124-9B91-E2AB3A50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275831" cy="68580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EAA308C-2E88-471F-A59C-F4D32F311419}"/>
                </a:ext>
              </a:extLst>
            </p:cNvPr>
            <p:cNvSpPr/>
            <p:nvPr/>
          </p:nvSpPr>
          <p:spPr>
            <a:xfrm rot="20688731">
              <a:off x="1943100" y="1092200"/>
              <a:ext cx="4114800" cy="78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9D602DC-2EEC-43CC-984E-1761249D4DDB}"/>
                </a:ext>
              </a:extLst>
            </p:cNvPr>
            <p:cNvSpPr/>
            <p:nvPr/>
          </p:nvSpPr>
          <p:spPr>
            <a:xfrm>
              <a:off x="1555374" y="1074272"/>
              <a:ext cx="5118010" cy="602127"/>
            </a:xfrm>
            <a:prstGeom prst="rect">
              <a:avLst/>
            </a:prstGeom>
            <a:noFill/>
            <a:scene3d>
              <a:camera prst="perspectiveContrastingRightFacing" fov="2700000">
                <a:rot lat="600000" lon="18963666" rev="0"/>
              </a:camera>
              <a:lightRig rig="threePt" dir="t"/>
            </a:scene3d>
          </p:spPr>
          <p:txBody>
            <a:bodyPr wrap="square" lIns="91440" tIns="45720" rIns="91440" bIns="45720">
              <a:prstTxWarp prst="textSlantUp">
                <a:avLst/>
              </a:prstTxWarp>
              <a:spAutoFit/>
            </a:bodyPr>
            <a:lstStyle/>
            <a:p>
              <a:pPr algn="ctr"/>
              <a:r>
                <a:rPr lang="de-DE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Betreuungsverfügung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41BA8E1-9BA0-4C37-AA26-AD6B43A4159D}"/>
                </a:ext>
              </a:extLst>
            </p:cNvPr>
            <p:cNvSpPr/>
            <p:nvPr/>
          </p:nvSpPr>
          <p:spPr>
            <a:xfrm rot="19741815" flipH="1">
              <a:off x="2893188" y="3888325"/>
              <a:ext cx="686185" cy="8682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1C9E8532-FD74-48AE-B381-80B913B690F8}"/>
                </a:ext>
              </a:extLst>
            </p:cNvPr>
            <p:cNvSpPr/>
            <p:nvPr/>
          </p:nvSpPr>
          <p:spPr>
            <a:xfrm rot="20170134">
              <a:off x="3177901" y="3912193"/>
              <a:ext cx="670863" cy="1317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A553E3A-5F99-4612-9922-B0DBB21B356A}"/>
                </a:ext>
              </a:extLst>
            </p:cNvPr>
            <p:cNvSpPr/>
            <p:nvPr/>
          </p:nvSpPr>
          <p:spPr>
            <a:xfrm rot="20164152">
              <a:off x="3469265" y="4100780"/>
              <a:ext cx="639626" cy="16250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C7BFC7F-91D3-4F67-9843-C174172E0550}"/>
                </a:ext>
              </a:extLst>
            </p:cNvPr>
            <p:cNvSpPr/>
            <p:nvPr/>
          </p:nvSpPr>
          <p:spPr>
            <a:xfrm rot="20164152">
              <a:off x="7178217" y="3720176"/>
              <a:ext cx="1202704" cy="16250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611704E-F604-4A97-8F37-6A3024D74903}"/>
                </a:ext>
              </a:extLst>
            </p:cNvPr>
            <p:cNvSpPr/>
            <p:nvPr/>
          </p:nvSpPr>
          <p:spPr>
            <a:xfrm rot="20164152">
              <a:off x="3119647" y="3831839"/>
              <a:ext cx="639626" cy="16250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6EC4CB0-2E5F-45C5-84AA-5B9CFCE131F7}"/>
                </a:ext>
              </a:extLst>
            </p:cNvPr>
            <p:cNvSpPr/>
            <p:nvPr/>
          </p:nvSpPr>
          <p:spPr>
            <a:xfrm rot="20164152">
              <a:off x="6887451" y="2644567"/>
              <a:ext cx="1202704" cy="16250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2EA37E8-FD01-4C0C-9208-D7860BC2DF73}"/>
                </a:ext>
              </a:extLst>
            </p:cNvPr>
            <p:cNvSpPr/>
            <p:nvPr/>
          </p:nvSpPr>
          <p:spPr>
            <a:xfrm rot="20164152">
              <a:off x="8005032" y="4680374"/>
              <a:ext cx="1248130" cy="20247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B6E938B-F581-4CB1-AF3E-041A90BADF02}"/>
                </a:ext>
              </a:extLst>
            </p:cNvPr>
            <p:cNvSpPr/>
            <p:nvPr/>
          </p:nvSpPr>
          <p:spPr>
            <a:xfrm rot="20164152">
              <a:off x="4321318" y="5772893"/>
              <a:ext cx="1202704" cy="16250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1C28F91-908E-4FAA-93DF-036F4B4528C1}"/>
                </a:ext>
              </a:extLst>
            </p:cNvPr>
            <p:cNvGrpSpPr/>
            <p:nvPr/>
          </p:nvGrpSpPr>
          <p:grpSpPr>
            <a:xfrm>
              <a:off x="2220963" y="972718"/>
              <a:ext cx="5645590" cy="6632835"/>
              <a:chOff x="2220963" y="972718"/>
              <a:chExt cx="5645590" cy="6632835"/>
            </a:xfrm>
          </p:grpSpPr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E684E032-4295-4E3D-83B4-70F43F39AFA9}"/>
                  </a:ext>
                </a:extLst>
              </p:cNvPr>
              <p:cNvSpPr/>
              <p:nvPr/>
            </p:nvSpPr>
            <p:spPr>
              <a:xfrm rot="20354328">
                <a:off x="2220963" y="2506467"/>
                <a:ext cx="1828800" cy="20792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4528F1A6-760A-4C9C-8583-C207EFE20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138018">
                <a:off x="3516542" y="972718"/>
                <a:ext cx="4350011" cy="6632835"/>
              </a:xfrm>
              <a:prstGeom prst="rect">
                <a:avLst/>
              </a:prstGeom>
              <a:scene3d>
                <a:camera prst="orthographicFront">
                  <a:rot lat="1800000" lon="600000" rev="0"/>
                </a:camera>
                <a:lightRig rig="threePt" dir="t"/>
              </a:scene3d>
            </p:spPr>
          </p:pic>
        </p:grpSp>
      </p:grpSp>
    </p:spTree>
    <p:extLst>
      <p:ext uri="{BB962C8B-B14F-4D97-AF65-F5344CB8AC3E}">
        <p14:creationId xmlns:p14="http://schemas.microsoft.com/office/powerpoint/2010/main" val="42352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844675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+mn-lt"/>
              </a:rPr>
              <a:t>Betreuungsverfügung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686049"/>
            <a:ext cx="7886700" cy="349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/>
              <a:t>Anregung einer Betreuung, wenn keine Vorsorgevollmacht erteilt wurde</a:t>
            </a:r>
          </a:p>
          <a:p>
            <a:pPr marL="0" indent="0">
              <a:buNone/>
            </a:pPr>
            <a:endParaRPr lang="de-DE" sz="3600" b="1" dirty="0"/>
          </a:p>
          <a:p>
            <a:pPr marL="0" indent="0">
              <a:buNone/>
            </a:pPr>
            <a:r>
              <a:rPr lang="de-DE" sz="3600" b="1" dirty="0"/>
              <a:t>Betreuungsbehörde</a:t>
            </a:r>
          </a:p>
          <a:p>
            <a:pPr marL="0" indent="0">
              <a:buNone/>
            </a:pPr>
            <a:r>
              <a:rPr lang="de-DE" sz="3600" b="1" dirty="0"/>
              <a:t>Betreuungsgericht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35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B7D748-952E-4888-B4DC-7A15E1B2C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6178AB-E795-4F65-ABD3-5B29E747F1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C7B23F-641A-462B-B9C0-20CA79EA608A}"/>
              </a:ext>
            </a:extLst>
          </p:cNvPr>
          <p:cNvSpPr txBox="1"/>
          <p:nvPr/>
        </p:nvSpPr>
        <p:spPr>
          <a:xfrm>
            <a:off x="457200" y="254000"/>
            <a:ext cx="779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/>
              <a:t>Betreuerauswahl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D2708AE-F5B3-4908-BEB1-EC6AFB291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521424"/>
              </p:ext>
            </p:extLst>
          </p:nvPr>
        </p:nvGraphicFramePr>
        <p:xfrm>
          <a:off x="584200" y="1397000"/>
          <a:ext cx="80772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47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3C8840-5636-4BF2-B135-44221C483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>
                                            <p:graphicEl>
                                              <a:dgm id="{D23C8840-5636-4BF2-B135-44221C483E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438F1F-EEE6-42F0-86D2-952921D16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>
                                            <p:graphicEl>
                                              <a:dgm id="{30438F1F-EEE6-42F0-86D2-952921D160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6A093A-7C5F-4F71-809E-38D9F13A4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>
                                            <p:graphicEl>
                                              <a:dgm id="{396A093A-7C5F-4F71-809E-38D9F13A4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AEAC84-4E26-422B-B8D2-B25FB4752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>
                                            <p:graphicEl>
                                              <a:dgm id="{D1AEAC84-4E26-422B-B8D2-B25FB47524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6C3B9C-F7EE-420B-8AD8-7AD1F05C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>
                                            <p:graphicEl>
                                              <a:dgm id="{F26C3B9C-F7EE-420B-8AD8-7AD1F05CE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0B42A0-BDF3-4747-A062-87BB60530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>
                                            <p:graphicEl>
                                              <a:dgm id="{8C0B42A0-BDF3-4747-A062-87BB60530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93B807-6FB4-4069-8CB9-48DBF5154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>
                                            <p:graphicEl>
                                              <a:dgm id="{DB93B807-6FB4-4069-8CB9-48DBF5154B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8762AF-C6D6-4A41-A7A0-95848365D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C6A13D2-E91D-4C1D-B198-132BEA81B8CC}"/>
              </a:ext>
            </a:extLst>
          </p:cNvPr>
          <p:cNvSpPr/>
          <p:nvPr/>
        </p:nvSpPr>
        <p:spPr>
          <a:xfrm>
            <a:off x="2298700" y="3035300"/>
            <a:ext cx="7035800" cy="4000500"/>
          </a:xfrm>
          <a:custGeom>
            <a:avLst/>
            <a:gdLst>
              <a:gd name="connsiteX0" fmla="*/ 0 w 6680200"/>
              <a:gd name="connsiteY0" fmla="*/ 0 h 3657600"/>
              <a:gd name="connsiteX1" fmla="*/ 177800 w 6680200"/>
              <a:gd name="connsiteY1" fmla="*/ 469900 h 3657600"/>
              <a:gd name="connsiteX2" fmla="*/ 317500 w 6680200"/>
              <a:gd name="connsiteY2" fmla="*/ 749300 h 3657600"/>
              <a:gd name="connsiteX3" fmla="*/ 355600 w 6680200"/>
              <a:gd name="connsiteY3" fmla="*/ 1117600 h 3657600"/>
              <a:gd name="connsiteX4" fmla="*/ 317500 w 6680200"/>
              <a:gd name="connsiteY4" fmla="*/ 1549400 h 3657600"/>
              <a:gd name="connsiteX5" fmla="*/ 190500 w 6680200"/>
              <a:gd name="connsiteY5" fmla="*/ 2057400 h 3657600"/>
              <a:gd name="connsiteX6" fmla="*/ 63500 w 6680200"/>
              <a:gd name="connsiteY6" fmla="*/ 2565400 h 3657600"/>
              <a:gd name="connsiteX7" fmla="*/ 114300 w 6680200"/>
              <a:gd name="connsiteY7" fmla="*/ 3289300 h 3657600"/>
              <a:gd name="connsiteX8" fmla="*/ 127000 w 6680200"/>
              <a:gd name="connsiteY8" fmla="*/ 3657600 h 3657600"/>
              <a:gd name="connsiteX9" fmla="*/ 6680200 w 6680200"/>
              <a:gd name="connsiteY9" fmla="*/ 3644900 h 3657600"/>
              <a:gd name="connsiteX10" fmla="*/ 6680200 w 6680200"/>
              <a:gd name="connsiteY10" fmla="*/ 1092200 h 3657600"/>
              <a:gd name="connsiteX11" fmla="*/ 1689100 w 6680200"/>
              <a:gd name="connsiteY11" fmla="*/ 1079500 h 3657600"/>
              <a:gd name="connsiteX12" fmla="*/ 1130300 w 6680200"/>
              <a:gd name="connsiteY12" fmla="*/ 215900 h 3657600"/>
              <a:gd name="connsiteX13" fmla="*/ 546100 w 6680200"/>
              <a:gd name="connsiteY13" fmla="*/ 12700 h 3657600"/>
              <a:gd name="connsiteX14" fmla="*/ 0 w 6680200"/>
              <a:gd name="connsiteY1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0200" h="3657600">
                <a:moveTo>
                  <a:pt x="0" y="0"/>
                </a:moveTo>
                <a:lnTo>
                  <a:pt x="177800" y="469900"/>
                </a:lnTo>
                <a:lnTo>
                  <a:pt x="317500" y="749300"/>
                </a:lnTo>
                <a:lnTo>
                  <a:pt x="355600" y="1117600"/>
                </a:lnTo>
                <a:lnTo>
                  <a:pt x="317500" y="1549400"/>
                </a:lnTo>
                <a:lnTo>
                  <a:pt x="190500" y="2057400"/>
                </a:lnTo>
                <a:lnTo>
                  <a:pt x="63500" y="2565400"/>
                </a:lnTo>
                <a:lnTo>
                  <a:pt x="114300" y="3289300"/>
                </a:lnTo>
                <a:lnTo>
                  <a:pt x="127000" y="3657600"/>
                </a:lnTo>
                <a:lnTo>
                  <a:pt x="6680200" y="3644900"/>
                </a:lnTo>
                <a:lnTo>
                  <a:pt x="6680200" y="1092200"/>
                </a:lnTo>
                <a:lnTo>
                  <a:pt x="1689100" y="1079500"/>
                </a:lnTo>
                <a:lnTo>
                  <a:pt x="1130300" y="215900"/>
                </a:lnTo>
                <a:lnTo>
                  <a:pt x="54610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EEDF4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2EFF5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5107F3-6423-474A-9872-DC57ADE704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68598" y="3492500"/>
            <a:ext cx="6375402" cy="4140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4490FD-217E-4E89-B2BC-D465F59AF4F1}"/>
              </a:ext>
            </a:extLst>
          </p:cNvPr>
          <p:cNvSpPr txBox="1"/>
          <p:nvPr/>
        </p:nvSpPr>
        <p:spPr>
          <a:xfrm rot="21264171">
            <a:off x="177800" y="-215900"/>
            <a:ext cx="190500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3800" b="1" dirty="0">
                <a:solidFill>
                  <a:srgbClr val="B68844"/>
                </a:solidFill>
              </a:rPr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8AB4AA-7ECF-45AD-879A-93E3E35C4D42}"/>
              </a:ext>
            </a:extLst>
          </p:cNvPr>
          <p:cNvSpPr txBox="1"/>
          <p:nvPr/>
        </p:nvSpPr>
        <p:spPr>
          <a:xfrm>
            <a:off x="3009900" y="1216571"/>
            <a:ext cx="431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Kosten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D259C5-457C-4E84-B745-4E8061305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2" b="89968" l="9959" r="89959">
                        <a14:foregroundMark x1="48336" y1="34021" x2="48200" y2="75324"/>
                        <a14:foregroundMark x1="48200" y1="75324" x2="46252" y2="81958"/>
                        <a14:foregroundMark x1="47767" y1="81756" x2="49716" y2="81149"/>
                        <a14:foregroundMark x1="82923" y1="80947" x2="87226" y2="80744"/>
                        <a14:foregroundMark x1="75697" y1="11367" x2="81759" y2="9506"/>
                        <a14:foregroundMark x1="81759" y1="9506" x2="87199" y2="10235"/>
                        <a14:foregroundMark x1="87199" y1="10235" x2="87497" y2="14482"/>
                        <a14:foregroundMark x1="76238" y1="6392" x2="88200" y2="7443"/>
                        <a14:foregroundMark x1="50419" y1="16383" x2="53045" y2="15534"/>
                        <a14:backgroundMark x1="25683" y1="60396" x2="25683" y2="60396"/>
                        <a14:backgroundMark x1="49310" y1="30057" x2="49310" y2="30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0" y="1874216"/>
            <a:ext cx="2324100" cy="15547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2E5D93-841E-4290-9354-29D823110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2" b="89968" l="9959" r="89959">
                        <a14:foregroundMark x1="48336" y1="34021" x2="48200" y2="75324"/>
                        <a14:foregroundMark x1="48200" y1="75324" x2="46252" y2="81958"/>
                        <a14:foregroundMark x1="47767" y1="81756" x2="49716" y2="81149"/>
                        <a14:foregroundMark x1="82923" y1="80947" x2="87226" y2="80744"/>
                        <a14:foregroundMark x1="75697" y1="11367" x2="81759" y2="9506"/>
                        <a14:foregroundMark x1="81759" y1="9506" x2="87199" y2="10235"/>
                        <a14:foregroundMark x1="87199" y1="10235" x2="87497" y2="14482"/>
                        <a14:foregroundMark x1="76238" y1="6392" x2="88200" y2="7443"/>
                        <a14:foregroundMark x1="50419" y1="16383" x2="53045" y2="15534"/>
                        <a14:backgroundMark x1="25683" y1="60396" x2="25683" y2="60396"/>
                        <a14:backgroundMark x1="49310" y1="30057" x2="49310" y2="30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74" y="1874216"/>
            <a:ext cx="2324100" cy="155478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E586FF9-8ACE-44AA-86F3-FD3665807A75}"/>
              </a:ext>
            </a:extLst>
          </p:cNvPr>
          <p:cNvGrpSpPr/>
          <p:nvPr/>
        </p:nvGrpSpPr>
        <p:grpSpPr>
          <a:xfrm>
            <a:off x="3673672" y="2567833"/>
            <a:ext cx="2164478" cy="146692"/>
            <a:chOff x="3773346" y="1706667"/>
            <a:chExt cx="2164478" cy="14669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81BAD31-0169-479E-A771-98F3A48D8774}"/>
                </a:ext>
              </a:extLst>
            </p:cNvPr>
            <p:cNvSpPr/>
            <p:nvPr/>
          </p:nvSpPr>
          <p:spPr>
            <a:xfrm rot="1900039">
              <a:off x="3773346" y="1713659"/>
              <a:ext cx="2112052" cy="1397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4C301B5-5644-4977-A701-8A6DB0B60333}"/>
                </a:ext>
              </a:extLst>
            </p:cNvPr>
            <p:cNvSpPr/>
            <p:nvPr/>
          </p:nvSpPr>
          <p:spPr>
            <a:xfrm rot="19440885">
              <a:off x="3825772" y="1706667"/>
              <a:ext cx="2112052" cy="1397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061C53B8-29B9-40B5-847B-C421A0ABDF41}"/>
              </a:ext>
            </a:extLst>
          </p:cNvPr>
          <p:cNvSpPr txBox="1"/>
          <p:nvPr/>
        </p:nvSpPr>
        <p:spPr>
          <a:xfrm>
            <a:off x="3009900" y="4316718"/>
            <a:ext cx="431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Verfahren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DD4C105-6248-4971-9A05-6532017F1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0954468"/>
              </p:ext>
            </p:extLst>
          </p:nvPr>
        </p:nvGraphicFramePr>
        <p:xfrm>
          <a:off x="2980871" y="4585880"/>
          <a:ext cx="6096000" cy="23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993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6F393B8-7567-4BA5-8B81-D7D4F0BE3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dgm id="{66F393B8-7567-4BA5-8B81-D7D4F0BE3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5FA1790-0C16-4D0F-818E-D222FC063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dgm id="{B5FA1790-0C16-4D0F-818E-D222FC063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4A93747-C500-4B61-8DE5-35F69C5C3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graphicEl>
                                              <a:dgm id="{84A93747-C500-4B61-8DE5-35F69C5C3A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9A1D0B-B938-4C9D-888A-59ADF0E92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1F71103B-9FFA-4B1D-846A-EC51C7370BBC}"/>
              </a:ext>
            </a:extLst>
          </p:cNvPr>
          <p:cNvSpPr/>
          <p:nvPr/>
        </p:nvSpPr>
        <p:spPr>
          <a:xfrm rot="5400000" flipH="1">
            <a:off x="5364407" y="2679555"/>
            <a:ext cx="1036320" cy="1115215"/>
          </a:xfrm>
          <a:prstGeom prst="cube">
            <a:avLst>
              <a:gd name="adj" fmla="val 2402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4ECEC4B-42CB-4F3D-9379-A8B915998FFE}"/>
              </a:ext>
            </a:extLst>
          </p:cNvPr>
          <p:cNvSpPr/>
          <p:nvPr/>
        </p:nvSpPr>
        <p:spPr>
          <a:xfrm>
            <a:off x="6161228" y="1980042"/>
            <a:ext cx="1036320" cy="3251200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7C8B097F-9C9F-47D6-B33B-E1FA52E874E4}"/>
              </a:ext>
            </a:extLst>
          </p:cNvPr>
          <p:cNvSpPr/>
          <p:nvPr/>
        </p:nvSpPr>
        <p:spPr>
          <a:xfrm rot="5400000" flipH="1">
            <a:off x="6958048" y="2651794"/>
            <a:ext cx="1036320" cy="1115215"/>
          </a:xfrm>
          <a:prstGeom prst="cube">
            <a:avLst>
              <a:gd name="adj" fmla="val 2402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005A2B-0893-4E7C-95E2-924D200AE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8095">
            <a:off x="1009670" y="2040026"/>
            <a:ext cx="1886896" cy="267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159B0D-D189-4BAD-A199-C6A532CBD620}"/>
              </a:ext>
            </a:extLst>
          </p:cNvPr>
          <p:cNvSpPr txBox="1"/>
          <p:nvPr/>
        </p:nvSpPr>
        <p:spPr>
          <a:xfrm>
            <a:off x="843280" y="487680"/>
            <a:ext cx="608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Ende der Betreuung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12C12F-E0B6-47EA-A147-829082ABE61E}"/>
              </a:ext>
            </a:extLst>
          </p:cNvPr>
          <p:cNvSpPr/>
          <p:nvPr/>
        </p:nvSpPr>
        <p:spPr>
          <a:xfrm rot="1900039">
            <a:off x="1191167" y="2838986"/>
            <a:ext cx="2112052" cy="139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CB3E51-3C96-4133-89EB-BEFFE003FA01}"/>
              </a:ext>
            </a:extLst>
          </p:cNvPr>
          <p:cNvSpPr/>
          <p:nvPr/>
        </p:nvSpPr>
        <p:spPr>
          <a:xfrm rot="19492569">
            <a:off x="1033469" y="2889848"/>
            <a:ext cx="2112052" cy="139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3E818A7-4D24-4CC1-A3B4-E0982C6083BE}"/>
              </a:ext>
            </a:extLst>
          </p:cNvPr>
          <p:cNvGrpSpPr/>
          <p:nvPr/>
        </p:nvGrpSpPr>
        <p:grpSpPr>
          <a:xfrm>
            <a:off x="5249571" y="1884896"/>
            <a:ext cx="2708856" cy="3251200"/>
            <a:chOff x="5249571" y="1884896"/>
            <a:chExt cx="2708856" cy="3251200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88D8ABB6-F56F-4B29-BFB4-6DFD948B825D}"/>
                </a:ext>
              </a:extLst>
            </p:cNvPr>
            <p:cNvSpPr/>
            <p:nvPr/>
          </p:nvSpPr>
          <p:spPr>
            <a:xfrm rot="5400000" flipH="1">
              <a:off x="5289019" y="2584409"/>
              <a:ext cx="1036320" cy="1115215"/>
            </a:xfrm>
            <a:prstGeom prst="cube">
              <a:avLst>
                <a:gd name="adj" fmla="val 24020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73F79679-4191-42BE-9980-AB99078B3D0A}"/>
                </a:ext>
              </a:extLst>
            </p:cNvPr>
            <p:cNvSpPr/>
            <p:nvPr/>
          </p:nvSpPr>
          <p:spPr>
            <a:xfrm>
              <a:off x="6085840" y="1884896"/>
              <a:ext cx="1036320" cy="3251200"/>
            </a:xfrm>
            <a:prstGeom prst="cub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B379A4AC-6670-4760-AF7F-479833C66FEE}"/>
                </a:ext>
              </a:extLst>
            </p:cNvPr>
            <p:cNvSpPr/>
            <p:nvPr/>
          </p:nvSpPr>
          <p:spPr>
            <a:xfrm rot="5400000" flipH="1">
              <a:off x="6882660" y="2556648"/>
              <a:ext cx="1036320" cy="1115215"/>
            </a:xfrm>
            <a:prstGeom prst="cube">
              <a:avLst>
                <a:gd name="adj" fmla="val 24020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A0BB576A-D329-4120-8D23-B25DE161F993}"/>
              </a:ext>
            </a:extLst>
          </p:cNvPr>
          <p:cNvSpPr txBox="1"/>
          <p:nvPr/>
        </p:nvSpPr>
        <p:spPr>
          <a:xfrm>
            <a:off x="843280" y="5617119"/>
            <a:ext cx="608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Entlassung des Betreuers</a:t>
            </a:r>
          </a:p>
        </p:txBody>
      </p:sp>
    </p:spTree>
    <p:extLst>
      <p:ext uri="{BB962C8B-B14F-4D97-AF65-F5344CB8AC3E}">
        <p14:creationId xmlns:p14="http://schemas.microsoft.com/office/powerpoint/2010/main" val="38399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de-DE" altLang="de-DE" sz="36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de-DE" altLang="de-DE" sz="36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de-DE" altLang="de-DE" sz="3600" b="1" dirty="0"/>
              <a:t>Vollmachten und Betreuungsverfügungen </a:t>
            </a:r>
          </a:p>
          <a:p>
            <a:pPr fontAlgn="auto">
              <a:spcAft>
                <a:spcPts val="0"/>
              </a:spcAft>
              <a:defRPr/>
            </a:pPr>
            <a:endParaRPr lang="de-DE" altLang="de-DE" b="1" dirty="0"/>
          </a:p>
          <a:p>
            <a:pPr fontAlgn="auto">
              <a:spcAft>
                <a:spcPts val="0"/>
              </a:spcAft>
              <a:defRPr/>
            </a:pPr>
            <a:r>
              <a:rPr lang="de-DE" altLang="de-DE" b="1" dirty="0" smtClean="0"/>
              <a:t>Beglaubigung</a:t>
            </a:r>
            <a:endParaRPr lang="de-DE" altLang="de-DE" b="1" dirty="0"/>
          </a:p>
          <a:p>
            <a:pPr>
              <a:defRPr/>
            </a:pPr>
            <a:r>
              <a:rPr lang="de-DE" altLang="de-DE" b="1" dirty="0"/>
              <a:t>Registrierung in Bundesnotarkammer im zentralen Vorsorgeregister Berlin </a:t>
            </a:r>
          </a:p>
          <a:p>
            <a:pPr>
              <a:defRPr/>
            </a:pPr>
            <a:r>
              <a:rPr lang="de-DE" altLang="de-DE" b="1" dirty="0">
                <a:hlinkClick r:id="rId3"/>
              </a:rPr>
              <a:t>https://www.vorsorgeregister.de/privatpersonen</a:t>
            </a:r>
            <a:endParaRPr lang="de-DE" altLang="de-DE" b="1" dirty="0"/>
          </a:p>
          <a:p>
            <a:pPr fontAlgn="auto">
              <a:spcAft>
                <a:spcPts val="0"/>
              </a:spcAft>
              <a:defRPr/>
            </a:pPr>
            <a:r>
              <a:rPr lang="de-DE" altLang="de-DE" b="1" dirty="0"/>
              <a:t>einmalige  Gebühren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altLang="de-DE" b="1" dirty="0"/>
              <a:t>dauerhafte Registrierung &amp; Auskunft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8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weiterungsbau Hindenburgstr. 30 mit Laufsteg zum Kreishaus 20150521_Landratsamt_44_Druck.jpg">
            <a:extLst>
              <a:ext uri="{FF2B5EF4-FFF2-40B4-BE49-F238E27FC236}">
                <a16:creationId xmlns:a16="http://schemas.microsoft.com/office/drawing/2014/main" id="{408475E3-B06F-4697-AB36-2185474E6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63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4A1839A-8B27-4F1F-981F-A3E9F05DDC13}"/>
              </a:ext>
            </a:extLst>
          </p:cNvPr>
          <p:cNvSpPr txBox="1"/>
          <p:nvPr/>
        </p:nvSpPr>
        <p:spPr>
          <a:xfrm>
            <a:off x="304800" y="254000"/>
            <a:ext cx="774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Wie und wo kann ich das machen?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4A1F912-1D97-479A-9B87-A4919B1A7A65}"/>
              </a:ext>
            </a:extLst>
          </p:cNvPr>
          <p:cNvSpPr/>
          <p:nvPr/>
        </p:nvSpPr>
        <p:spPr>
          <a:xfrm>
            <a:off x="5384800" y="5238571"/>
            <a:ext cx="32385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B45221-2BA3-4CD2-B968-C24C13292D74}"/>
              </a:ext>
            </a:extLst>
          </p:cNvPr>
          <p:cNvSpPr txBox="1"/>
          <p:nvPr/>
        </p:nvSpPr>
        <p:spPr>
          <a:xfrm>
            <a:off x="5209172" y="5111258"/>
            <a:ext cx="32385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Landratsamt Konstanz</a:t>
            </a:r>
          </a:p>
          <a:p>
            <a:pPr algn="ctr"/>
            <a:r>
              <a:rPr lang="de-DE" sz="1600" b="1" dirty="0"/>
              <a:t>Betreuungsbehörde</a:t>
            </a:r>
          </a:p>
          <a:p>
            <a:pPr algn="ctr"/>
            <a:r>
              <a:rPr lang="de-DE" sz="1600" b="1" dirty="0"/>
              <a:t>Scheffelstraße 15</a:t>
            </a:r>
          </a:p>
          <a:p>
            <a:pPr algn="ctr"/>
            <a:r>
              <a:rPr lang="de-DE" sz="1600" b="1" dirty="0"/>
              <a:t>78315 Radolfzell</a:t>
            </a:r>
            <a:br>
              <a:rPr lang="de-DE" sz="1600" b="1" dirty="0"/>
            </a:br>
            <a:r>
              <a:rPr lang="de-DE" sz="1600" b="1" dirty="0"/>
              <a:t>für Beglaubigungen </a:t>
            </a:r>
          </a:p>
          <a:p>
            <a:pPr algn="ctr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01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-18288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de-DE" sz="3600" b="1" dirty="0">
                <a:solidFill>
                  <a:srgbClr val="2D2A2D"/>
                </a:solidFill>
              </a:rPr>
              <a:t>Vor-und Nachteile einer Vorsorgevollmacht gegenüber einer Betreuungsverfügung</a:t>
            </a:r>
          </a:p>
          <a:p>
            <a:pPr marL="0" indent="0">
              <a:buNone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2D2A2D"/>
                </a:solidFill>
              </a:rPr>
              <a:t>Überdenken, welche Rechtsform individuell die Richtige ist</a:t>
            </a:r>
          </a:p>
        </p:txBody>
      </p:sp>
    </p:spTree>
    <p:extLst>
      <p:ext uri="{BB962C8B-B14F-4D97-AF65-F5344CB8AC3E}">
        <p14:creationId xmlns:p14="http://schemas.microsoft.com/office/powerpoint/2010/main" val="4365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960888-CC43-4124-9B91-E2AB3A505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5831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EAA308C-2E88-471F-A59C-F4D32F311419}"/>
              </a:ext>
            </a:extLst>
          </p:cNvPr>
          <p:cNvSpPr/>
          <p:nvPr/>
        </p:nvSpPr>
        <p:spPr>
          <a:xfrm rot="20688731">
            <a:off x="1943100" y="1092200"/>
            <a:ext cx="4114800" cy="787400"/>
          </a:xfrm>
          <a:prstGeom prst="rect">
            <a:avLst/>
          </a:prstGeom>
          <a:solidFill>
            <a:srgbClr val="F4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9D602DC-2EEC-43CC-984E-1761249D4DDB}"/>
              </a:ext>
            </a:extLst>
          </p:cNvPr>
          <p:cNvSpPr/>
          <p:nvPr/>
        </p:nvSpPr>
        <p:spPr>
          <a:xfrm>
            <a:off x="1555374" y="1074272"/>
            <a:ext cx="5118010" cy="602127"/>
          </a:xfrm>
          <a:prstGeom prst="rect">
            <a:avLst/>
          </a:prstGeom>
          <a:noFill/>
          <a:scene3d>
            <a:camera prst="perspectiveContrastingRightFacing" fov="2700000">
              <a:rot lat="600000" lon="18963666" rev="0"/>
            </a:camera>
            <a:lightRig rig="threePt" dir="t"/>
          </a:scene3d>
        </p:spPr>
        <p:txBody>
          <a:bodyPr wrap="squar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Patientenverfügung</a:t>
            </a:r>
          </a:p>
        </p:txBody>
      </p:sp>
    </p:spTree>
    <p:extLst>
      <p:ext uri="{BB962C8B-B14F-4D97-AF65-F5344CB8AC3E}">
        <p14:creationId xmlns:p14="http://schemas.microsoft.com/office/powerpoint/2010/main" val="8848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6B71B2C-8019-4810-9006-FAFE18B7D6FC}"/>
              </a:ext>
            </a:extLst>
          </p:cNvPr>
          <p:cNvSpPr txBox="1"/>
          <p:nvPr/>
        </p:nvSpPr>
        <p:spPr>
          <a:xfrm>
            <a:off x="173853" y="913486"/>
            <a:ext cx="9078912" cy="507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701" dirty="0"/>
              <a:t>Patientenverfügung schafft Entscheidungsfreiheit</a:t>
            </a: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DC3E96B9-539D-427E-8C9A-A1C80265F33A}"/>
              </a:ext>
            </a:extLst>
          </p:cNvPr>
          <p:cNvSpPr/>
          <p:nvPr/>
        </p:nvSpPr>
        <p:spPr>
          <a:xfrm>
            <a:off x="1509372" y="2990742"/>
            <a:ext cx="1194004" cy="131863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1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696E64-F10A-4E06-919F-8D66EEE43526}"/>
              </a:ext>
            </a:extLst>
          </p:cNvPr>
          <p:cNvSpPr txBox="1"/>
          <p:nvPr/>
        </p:nvSpPr>
        <p:spPr>
          <a:xfrm>
            <a:off x="-21290" y="5192657"/>
            <a:ext cx="241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Bevollmächtigte/r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3014805-7932-4365-AB25-C54475A4F641}"/>
              </a:ext>
            </a:extLst>
          </p:cNvPr>
          <p:cNvSpPr txBox="1"/>
          <p:nvPr/>
        </p:nvSpPr>
        <p:spPr>
          <a:xfrm>
            <a:off x="2049291" y="5192657"/>
            <a:ext cx="1451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Betreuer/in</a:t>
            </a:r>
          </a:p>
        </p:txBody>
      </p:sp>
      <p:pic>
        <p:nvPicPr>
          <p:cNvPr id="12" name="Grafik 11" descr="Benutzer">
            <a:extLst>
              <a:ext uri="{FF2B5EF4-FFF2-40B4-BE49-F238E27FC236}">
                <a16:creationId xmlns:a16="http://schemas.microsoft.com/office/drawing/2014/main" id="{7D8E3089-BCBE-4824-8895-6B886248F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7317" y="1401970"/>
            <a:ext cx="1671988" cy="167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Benutzer">
            <a:extLst>
              <a:ext uri="{FF2B5EF4-FFF2-40B4-BE49-F238E27FC236}">
                <a16:creationId xmlns:a16="http://schemas.microsoft.com/office/drawing/2014/main" id="{634C67B3-015B-4F5E-B6A4-DBDB71A6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4569" y="4071530"/>
            <a:ext cx="1121127" cy="112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91E125A-C514-48C0-B7B3-12214DAF2732}"/>
              </a:ext>
            </a:extLst>
          </p:cNvPr>
          <p:cNvSpPr txBox="1"/>
          <p:nvPr/>
        </p:nvSpPr>
        <p:spPr>
          <a:xfrm>
            <a:off x="850961" y="2218158"/>
            <a:ext cx="263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 einwilligungsfähig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C62DFEF-1B52-4F78-A852-6FB1F7B4C4FA}"/>
              </a:ext>
            </a:extLst>
          </p:cNvPr>
          <p:cNvSpPr txBox="1"/>
          <p:nvPr/>
        </p:nvSpPr>
        <p:spPr>
          <a:xfrm>
            <a:off x="3395305" y="2912129"/>
            <a:ext cx="263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einwilligungsfähig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3D910EC-07EE-49A8-92AE-5DDBC22C41B0}"/>
              </a:ext>
            </a:extLst>
          </p:cNvPr>
          <p:cNvSpPr txBox="1"/>
          <p:nvPr/>
        </p:nvSpPr>
        <p:spPr>
          <a:xfrm>
            <a:off x="6031316" y="2357340"/>
            <a:ext cx="263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Notfall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1BFBE7F-34B8-4644-BE1D-895F946E1E75}"/>
              </a:ext>
            </a:extLst>
          </p:cNvPr>
          <p:cNvSpPr txBox="1"/>
          <p:nvPr/>
        </p:nvSpPr>
        <p:spPr>
          <a:xfrm>
            <a:off x="3490485" y="4828148"/>
            <a:ext cx="263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Eigene </a:t>
            </a:r>
          </a:p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Entscheidung</a:t>
            </a:r>
          </a:p>
        </p:txBody>
      </p:sp>
      <p:pic>
        <p:nvPicPr>
          <p:cNvPr id="23" name="Grafik 22" descr="Benutzer">
            <a:extLst>
              <a:ext uri="{FF2B5EF4-FFF2-40B4-BE49-F238E27FC236}">
                <a16:creationId xmlns:a16="http://schemas.microsoft.com/office/drawing/2014/main" id="{4E7D7011-9756-40EA-ABB5-5980B5A70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136" y="4071530"/>
            <a:ext cx="1121127" cy="112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3BB9137D-715C-459B-9E5C-35B8C485E739}"/>
              </a:ext>
            </a:extLst>
          </p:cNvPr>
          <p:cNvSpPr/>
          <p:nvPr/>
        </p:nvSpPr>
        <p:spPr>
          <a:xfrm>
            <a:off x="4116308" y="3412215"/>
            <a:ext cx="1194004" cy="131863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1" dirty="0">
              <a:solidFill>
                <a:schemeClr val="bg1"/>
              </a:solidFill>
            </a:endParaRPr>
          </a:p>
        </p:txBody>
      </p:sp>
      <p:sp>
        <p:nvSpPr>
          <p:cNvPr id="28" name="Pfeil: nach unten 27">
            <a:extLst>
              <a:ext uri="{FF2B5EF4-FFF2-40B4-BE49-F238E27FC236}">
                <a16:creationId xmlns:a16="http://schemas.microsoft.com/office/drawing/2014/main" id="{C6A72FD8-C9A2-476E-9B51-12C556241893}"/>
              </a:ext>
            </a:extLst>
          </p:cNvPr>
          <p:cNvSpPr/>
          <p:nvPr/>
        </p:nvSpPr>
        <p:spPr>
          <a:xfrm>
            <a:off x="6794750" y="2895628"/>
            <a:ext cx="1121127" cy="116359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1" dirty="0">
              <a:solidFill>
                <a:schemeClr val="bg1"/>
              </a:solidFill>
            </a:endParaRPr>
          </a:p>
        </p:txBody>
      </p:sp>
      <p:pic>
        <p:nvPicPr>
          <p:cNvPr id="29" name="Grafik 28" descr="Benutzer">
            <a:extLst>
              <a:ext uri="{FF2B5EF4-FFF2-40B4-BE49-F238E27FC236}">
                <a16:creationId xmlns:a16="http://schemas.microsoft.com/office/drawing/2014/main" id="{4467AA01-1F2A-4BB0-BB7C-4B1CE9E00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4889" y="4075843"/>
            <a:ext cx="1121127" cy="112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558764F-649D-4E1C-8EDA-A57CF2710B79}"/>
              </a:ext>
            </a:extLst>
          </p:cNvPr>
          <p:cNvSpPr txBox="1"/>
          <p:nvPr/>
        </p:nvSpPr>
        <p:spPr>
          <a:xfrm>
            <a:off x="6625237" y="5192657"/>
            <a:ext cx="1451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Arzt</a:t>
            </a:r>
          </a:p>
        </p:txBody>
      </p:sp>
    </p:spTree>
    <p:extLst>
      <p:ext uri="{BB962C8B-B14F-4D97-AF65-F5344CB8AC3E}">
        <p14:creationId xmlns:p14="http://schemas.microsoft.com/office/powerpoint/2010/main" val="23081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27" grpId="0"/>
      <p:bldP spid="16" grpId="0"/>
      <p:bldP spid="21" grpId="0"/>
      <p:bldP spid="22" grpId="0"/>
      <p:bldP spid="24" grpId="0" animBg="1"/>
      <p:bldP spid="28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8DCB9AB-4121-4BEC-8BE3-74E230DEE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3441AD-342F-400E-A9DF-DA7466BC8FEB}"/>
              </a:ext>
            </a:extLst>
          </p:cNvPr>
          <p:cNvSpPr txBox="1"/>
          <p:nvPr/>
        </p:nvSpPr>
        <p:spPr>
          <a:xfrm>
            <a:off x="5521818" y="207264"/>
            <a:ext cx="3377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b="1" dirty="0">
                <a:solidFill>
                  <a:schemeClr val="bg1"/>
                </a:solidFill>
              </a:rPr>
              <a:t>Feldberg, </a:t>
            </a:r>
            <a:br>
              <a:rPr lang="de-DE" sz="3600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13. Januar 2023,</a:t>
            </a:r>
          </a:p>
          <a:p>
            <a:pPr algn="r"/>
            <a:r>
              <a:rPr lang="de-DE" sz="3600" b="1" dirty="0">
                <a:solidFill>
                  <a:schemeClr val="bg1"/>
                </a:solidFill>
              </a:rPr>
              <a:t>13:21 Uhr</a:t>
            </a:r>
          </a:p>
        </p:txBody>
      </p:sp>
    </p:spTree>
    <p:extLst>
      <p:ext uri="{BB962C8B-B14F-4D97-AF65-F5344CB8AC3E}">
        <p14:creationId xmlns:p14="http://schemas.microsoft.com/office/powerpoint/2010/main" val="204833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84" y="13716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80416" y="28956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3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3600" dirty="0">
              <a:solidFill>
                <a:srgbClr val="000000"/>
              </a:solidFill>
            </a:endParaRPr>
          </a:p>
          <a:p>
            <a:r>
              <a:rPr lang="de-DE" sz="3200" b="1" dirty="0">
                <a:solidFill>
                  <a:srgbClr val="000000"/>
                </a:solidFill>
              </a:rPr>
              <a:t>Voraussetzungen: Volljährigkeit und zur eigenen Willensbildung fähig</a:t>
            </a:r>
          </a:p>
          <a:p>
            <a:r>
              <a:rPr lang="de-DE" sz="3200" b="1" dirty="0">
                <a:solidFill>
                  <a:srgbClr val="000000"/>
                </a:solidFill>
              </a:rPr>
              <a:t>Form: </a:t>
            </a:r>
            <a:r>
              <a:rPr lang="de-DE" sz="3200" b="1" dirty="0" smtClean="0">
                <a:solidFill>
                  <a:srgbClr val="000000"/>
                </a:solidFill>
              </a:rPr>
              <a:t>Schriftform, </a:t>
            </a:r>
            <a:r>
              <a:rPr lang="de-DE" sz="3200" b="1" dirty="0">
                <a:solidFill>
                  <a:srgbClr val="000000"/>
                </a:solidFill>
              </a:rPr>
              <a:t>Unterschrift</a:t>
            </a:r>
          </a:p>
          <a:p>
            <a:r>
              <a:rPr lang="de-DE" sz="3200" b="1" dirty="0">
                <a:solidFill>
                  <a:srgbClr val="000000"/>
                </a:solidFill>
              </a:rPr>
              <a:t>Aufbewahrung</a:t>
            </a:r>
          </a:p>
          <a:p>
            <a:r>
              <a:rPr lang="de-DE" sz="3200" b="1" dirty="0">
                <a:solidFill>
                  <a:srgbClr val="000000"/>
                </a:solidFill>
              </a:rPr>
              <a:t>Gültigkeit: </a:t>
            </a:r>
            <a:r>
              <a:rPr lang="de-DE" sz="3200" b="1" dirty="0" smtClean="0">
                <a:solidFill>
                  <a:srgbClr val="000000"/>
                </a:solidFill>
              </a:rPr>
              <a:t>unbegrenzt </a:t>
            </a:r>
            <a:r>
              <a:rPr lang="de-DE" sz="3200" b="1" dirty="0">
                <a:solidFill>
                  <a:srgbClr val="000000"/>
                </a:solidFill>
              </a:rPr>
              <a:t>bis auf formlosen Widerruf</a:t>
            </a:r>
          </a:p>
          <a:p>
            <a:r>
              <a:rPr lang="de-DE" sz="3200" b="1" dirty="0">
                <a:solidFill>
                  <a:srgbClr val="000000"/>
                </a:solidFill>
              </a:rPr>
              <a:t>Aktualisierung: </a:t>
            </a:r>
            <a:r>
              <a:rPr lang="de-DE" sz="3200" b="1" dirty="0" smtClean="0">
                <a:solidFill>
                  <a:srgbClr val="000000"/>
                </a:solidFill>
              </a:rPr>
              <a:t>empfohlen </a:t>
            </a:r>
            <a:r>
              <a:rPr lang="de-DE" sz="3200" b="1" dirty="0">
                <a:solidFill>
                  <a:srgbClr val="000000"/>
                </a:solidFill>
              </a:rPr>
              <a:t>alle 2 Jahre</a:t>
            </a:r>
          </a:p>
        </p:txBody>
      </p:sp>
    </p:spTree>
    <p:extLst>
      <p:ext uri="{BB962C8B-B14F-4D97-AF65-F5344CB8AC3E}">
        <p14:creationId xmlns:p14="http://schemas.microsoft.com/office/powerpoint/2010/main" val="16212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8288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de-DE" sz="3600" b="1" dirty="0" smtClean="0">
                <a:solidFill>
                  <a:srgbClr val="000000"/>
                </a:solidFill>
              </a:rPr>
              <a:t>Inhalte</a:t>
            </a:r>
            <a:endParaRPr lang="de-DE" sz="36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3600" b="1" dirty="0">
              <a:solidFill>
                <a:srgbClr val="000000"/>
              </a:solidFill>
            </a:endParaRPr>
          </a:p>
          <a:p>
            <a:r>
              <a:rPr lang="de-DE" b="1" dirty="0">
                <a:solidFill>
                  <a:srgbClr val="000000"/>
                </a:solidFill>
              </a:rPr>
              <a:t>p</a:t>
            </a:r>
            <a:r>
              <a:rPr lang="de-DE" b="1" dirty="0" smtClean="0">
                <a:solidFill>
                  <a:srgbClr val="000000"/>
                </a:solidFill>
              </a:rPr>
              <a:t>ersönliche </a:t>
            </a:r>
            <a:r>
              <a:rPr lang="de-DE" b="1" dirty="0">
                <a:solidFill>
                  <a:srgbClr val="000000"/>
                </a:solidFill>
              </a:rPr>
              <a:t>Wertvorstellungen mit einfließen lassen</a:t>
            </a:r>
          </a:p>
          <a:p>
            <a:r>
              <a:rPr lang="de-DE" b="1" dirty="0">
                <a:solidFill>
                  <a:srgbClr val="000000"/>
                </a:solidFill>
              </a:rPr>
              <a:t>Behandlungswünsche</a:t>
            </a:r>
          </a:p>
          <a:p>
            <a:r>
              <a:rPr lang="de-DE" b="1" dirty="0">
                <a:solidFill>
                  <a:srgbClr val="000000"/>
                </a:solidFill>
              </a:rPr>
              <a:t>g</a:t>
            </a:r>
            <a:r>
              <a:rPr lang="de-DE" b="1" dirty="0" smtClean="0">
                <a:solidFill>
                  <a:srgbClr val="000000"/>
                </a:solidFill>
              </a:rPr>
              <a:t>enau </a:t>
            </a:r>
            <a:r>
              <a:rPr lang="de-DE" b="1" dirty="0">
                <a:solidFill>
                  <a:srgbClr val="000000"/>
                </a:solidFill>
              </a:rPr>
              <a:t>festlegen, ab wann die Patientenverfügung gelten soll</a:t>
            </a:r>
          </a:p>
          <a:p>
            <a:r>
              <a:rPr lang="de-DE" b="1" dirty="0">
                <a:solidFill>
                  <a:srgbClr val="000000"/>
                </a:solidFill>
              </a:rPr>
              <a:t>Behandlungssituationen so konkret wie möglich benennen</a:t>
            </a:r>
          </a:p>
        </p:txBody>
      </p:sp>
    </p:spTree>
    <p:extLst>
      <p:ext uri="{BB962C8B-B14F-4D97-AF65-F5344CB8AC3E}">
        <p14:creationId xmlns:p14="http://schemas.microsoft.com/office/powerpoint/2010/main" val="42036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-18288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de-DE" sz="3600" b="1" dirty="0">
              <a:solidFill>
                <a:srgbClr val="00B0F0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buNone/>
            </a:pPr>
            <a:r>
              <a:rPr lang="de-DE" sz="3600" b="1" dirty="0"/>
              <a:t>Formulare des Bundesjustizministeriums</a:t>
            </a:r>
          </a:p>
          <a:p>
            <a:r>
              <a:rPr lang="de-DE" sz="3600" b="1" dirty="0">
                <a:solidFill>
                  <a:srgbClr val="2D2A2D"/>
                </a:solidFill>
                <a:hlinkClick r:id="rId3"/>
              </a:rPr>
              <a:t>https://www.bmjv.de/SharedDocs/Downloads/DE/Service/Formulare/Vorsorgevollmacht.html</a:t>
            </a:r>
            <a:endParaRPr lang="de-DE" sz="3600" b="1" dirty="0">
              <a:solidFill>
                <a:srgbClr val="2D2A2D"/>
              </a:solidFill>
            </a:endParaRPr>
          </a:p>
          <a:p>
            <a:r>
              <a:rPr lang="de-DE" sz="3600" b="1" dirty="0">
                <a:solidFill>
                  <a:srgbClr val="2D2A2D"/>
                </a:solidFill>
                <a:hlinkClick r:id="rId4"/>
              </a:rPr>
              <a:t>https://www.bmjv.de/SharedDocs/Downloads/DE/Service/Formulare/Betreuungsverfuegung.html;jsessionid=68AC7413B7DF52D73EC0A813992CEE2A.2_cid334?nn=6425014&amp;cms_dlConfirm=true</a:t>
            </a:r>
            <a:endParaRPr lang="de-DE" sz="3600" b="1" dirty="0">
              <a:solidFill>
                <a:srgbClr val="2D2A2D"/>
              </a:solidFill>
            </a:endParaRPr>
          </a:p>
          <a:p>
            <a:r>
              <a:rPr lang="de-DE" sz="3600" b="1" dirty="0">
                <a:solidFill>
                  <a:srgbClr val="2D2A2D"/>
                </a:solidFill>
              </a:rPr>
              <a:t>https://www.bmjv.de/SharedDocs/Publikationen/DE/Patientenverfuegung.html</a:t>
            </a:r>
          </a:p>
        </p:txBody>
      </p:sp>
    </p:spTree>
    <p:extLst>
      <p:ext uri="{BB962C8B-B14F-4D97-AF65-F5344CB8AC3E}">
        <p14:creationId xmlns:p14="http://schemas.microsoft.com/office/powerpoint/2010/main" val="10873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46402F-986D-4859-AA52-BD3F1F8315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707571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3D6C244-9E14-40DF-9C20-CFCAAE6BB12C}"/>
              </a:ext>
            </a:extLst>
          </p:cNvPr>
          <p:cNvSpPr txBox="1"/>
          <p:nvPr/>
        </p:nvSpPr>
        <p:spPr>
          <a:xfrm>
            <a:off x="1120112" y="83234"/>
            <a:ext cx="717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Bestimmen Sie, wer bestimmt!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594CB-13B3-4B27-9B6C-C06DD61E12D1}"/>
              </a:ext>
            </a:extLst>
          </p:cNvPr>
          <p:cNvSpPr txBox="1"/>
          <p:nvPr/>
        </p:nvSpPr>
        <p:spPr>
          <a:xfrm>
            <a:off x="845626" y="915201"/>
            <a:ext cx="90033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Betreuungsverein Bodensee/Hegau e.V.</a:t>
            </a:r>
          </a:p>
          <a:p>
            <a:r>
              <a:rPr lang="de-DE" sz="1600" b="1" dirty="0"/>
              <a:t>Irina Göbel</a:t>
            </a:r>
          </a:p>
          <a:p>
            <a:r>
              <a:rPr lang="de-DE" sz="1600" b="1" dirty="0"/>
              <a:t>Thurgauer Straße 23a</a:t>
            </a:r>
          </a:p>
          <a:p>
            <a:r>
              <a:rPr lang="de-DE" sz="1600" b="1" dirty="0"/>
              <a:t>78224 Singen</a:t>
            </a:r>
          </a:p>
          <a:p>
            <a:r>
              <a:rPr lang="de-DE" sz="1600" b="1" dirty="0"/>
              <a:t>07731 – 31893</a:t>
            </a:r>
          </a:p>
          <a:p>
            <a:r>
              <a:rPr lang="de-DE" sz="1600" b="1" u="sng" dirty="0">
                <a:solidFill>
                  <a:schemeClr val="accent1">
                    <a:lumMod val="75000"/>
                  </a:schemeClr>
                </a:solidFill>
              </a:rPr>
              <a:t>i.goebel@bbh-ev.de</a:t>
            </a:r>
          </a:p>
          <a:p>
            <a:endParaRPr lang="de-DE" sz="28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5F4F0B-3F6C-488F-BF4A-2B05387827B1}"/>
              </a:ext>
            </a:extLst>
          </p:cNvPr>
          <p:cNvSpPr txBox="1"/>
          <p:nvPr/>
        </p:nvSpPr>
        <p:spPr>
          <a:xfrm>
            <a:off x="6213231" y="6402536"/>
            <a:ext cx="479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Alle Fotos </a:t>
            </a:r>
            <a:r>
              <a:rPr lang="de-DE" sz="1200" dirty="0" err="1"/>
              <a:t>copyright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depositphotos.com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B594CB-13B3-4B27-9B6C-C06DD61E12D1}"/>
              </a:ext>
            </a:extLst>
          </p:cNvPr>
          <p:cNvSpPr txBox="1"/>
          <p:nvPr/>
        </p:nvSpPr>
        <p:spPr>
          <a:xfrm>
            <a:off x="2888273" y="2645305"/>
            <a:ext cx="90033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Sozialdienst katholischer Frauen e.V.</a:t>
            </a:r>
            <a:endParaRPr lang="de-DE" sz="1600" dirty="0"/>
          </a:p>
          <a:p>
            <a:r>
              <a:rPr lang="de-DE" sz="1600" b="1" dirty="0"/>
              <a:t>Betreuungsverein</a:t>
            </a:r>
          </a:p>
          <a:p>
            <a:r>
              <a:rPr lang="de-DE" sz="1600" b="1" dirty="0"/>
              <a:t>Birgit Zillich</a:t>
            </a:r>
          </a:p>
          <a:p>
            <a:r>
              <a:rPr lang="de-DE" sz="1600" b="1" dirty="0"/>
              <a:t>St.-Stephans-Platz 39a</a:t>
            </a:r>
          </a:p>
          <a:p>
            <a:r>
              <a:rPr lang="de-DE" sz="1600" b="1" dirty="0"/>
              <a:t>78462 Konstanz</a:t>
            </a:r>
          </a:p>
          <a:p>
            <a:r>
              <a:rPr lang="de-DE" sz="1600" b="1" dirty="0"/>
              <a:t>07531 -  282 5977</a:t>
            </a:r>
            <a:endParaRPr lang="de-DE" sz="1600" b="1" dirty="0">
              <a:hlinkClick r:id="rId4"/>
            </a:endParaRPr>
          </a:p>
          <a:p>
            <a:r>
              <a:rPr lang="de-DE" sz="1600" b="1" dirty="0">
                <a:hlinkClick r:id="rId4"/>
              </a:rPr>
              <a:t>birgit.zillich@skf-konstanz.de</a:t>
            </a:r>
            <a:endParaRPr lang="de-DE" sz="1600" b="1" dirty="0"/>
          </a:p>
          <a:p>
            <a:endParaRPr lang="de-DE" b="1" dirty="0"/>
          </a:p>
          <a:p>
            <a:endParaRPr lang="de-DE" sz="2800" b="1" dirty="0"/>
          </a:p>
        </p:txBody>
      </p:sp>
      <p:pic>
        <p:nvPicPr>
          <p:cNvPr id="8" name="Grafik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01" y="3065576"/>
            <a:ext cx="7143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6"/>
          <a:stretch>
            <a:fillRect/>
          </a:stretch>
        </p:blipFill>
        <p:spPr>
          <a:xfrm>
            <a:off x="2999276" y="1276297"/>
            <a:ext cx="953332" cy="1069354"/>
          </a:xfrm>
          <a:prstGeom prst="rect">
            <a:avLst/>
          </a:prstGeom>
        </p:spPr>
      </p:pic>
      <p:pic>
        <p:nvPicPr>
          <p:cNvPr id="10" name="Grafik 9" descr="C:\Users\irina.goebel.BBH\AppData\Local\Microsoft\Windows\INetCache\Content.Outlook\APE3SZ5F\Caritas_S-H_Logo_Farbig_CMYK_klein_ OHNE CLAIM (002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08" y="5768382"/>
            <a:ext cx="22288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2B594CB-13B3-4B27-9B6C-C06DD61E12D1}"/>
              </a:ext>
            </a:extLst>
          </p:cNvPr>
          <p:cNvSpPr txBox="1"/>
          <p:nvPr/>
        </p:nvSpPr>
        <p:spPr>
          <a:xfrm>
            <a:off x="140677" y="4748032"/>
            <a:ext cx="35081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Caritasverband Singen- Hegau e.V.</a:t>
            </a:r>
            <a:endParaRPr lang="de-DE" sz="1600" dirty="0"/>
          </a:p>
          <a:p>
            <a:r>
              <a:rPr lang="de-DE" sz="1600" b="1" dirty="0"/>
              <a:t>Betreuungsverein</a:t>
            </a:r>
          </a:p>
          <a:p>
            <a:pPr hangingPunct="0"/>
            <a:r>
              <a:rPr lang="de-DE" sz="1600" b="1" dirty="0"/>
              <a:t>Feuerwehrstr. 6</a:t>
            </a:r>
          </a:p>
          <a:p>
            <a:pPr hangingPunct="0"/>
            <a:r>
              <a:rPr lang="de-DE" sz="1600" b="1" dirty="0"/>
              <a:t>78224 Singen</a:t>
            </a:r>
          </a:p>
          <a:p>
            <a:pPr hangingPunct="0"/>
            <a:r>
              <a:rPr lang="de-DE" sz="1600" b="1" dirty="0"/>
              <a:t>07731 - 96970 - 231</a:t>
            </a:r>
          </a:p>
          <a:p>
            <a:pPr hangingPunct="0"/>
            <a:r>
              <a:rPr lang="fr-FR" sz="1600" b="1" u="sng" dirty="0">
                <a:hlinkClick r:id="rId8"/>
              </a:rPr>
              <a:t>klatt@caritas-singen-hegau.de</a:t>
            </a:r>
            <a:endParaRPr lang="de-DE" sz="1600" b="1" dirty="0"/>
          </a:p>
          <a:p>
            <a:endParaRPr lang="de-DE" b="1" dirty="0"/>
          </a:p>
          <a:p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0147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99DC83-FA4B-4A59-95C3-C0B0BD637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44F96BD-142F-49E9-830A-0E983AB6E9AE}"/>
              </a:ext>
            </a:extLst>
          </p:cNvPr>
          <p:cNvSpPr txBox="1"/>
          <p:nvPr/>
        </p:nvSpPr>
        <p:spPr>
          <a:xfrm>
            <a:off x="5115415" y="236293"/>
            <a:ext cx="3377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b="1" dirty="0">
                <a:solidFill>
                  <a:srgbClr val="2D2A2D"/>
                </a:solidFill>
              </a:rPr>
              <a:t>Feldberg, </a:t>
            </a:r>
            <a:br>
              <a:rPr lang="de-DE" sz="3600" b="1" dirty="0">
                <a:solidFill>
                  <a:srgbClr val="2D2A2D"/>
                </a:solidFill>
              </a:rPr>
            </a:br>
            <a:r>
              <a:rPr lang="de-DE" sz="3600" b="1" dirty="0">
                <a:solidFill>
                  <a:srgbClr val="2D2A2D"/>
                </a:solidFill>
              </a:rPr>
              <a:t>13. Januar 2023</a:t>
            </a:r>
            <a:br>
              <a:rPr lang="de-DE" sz="3600" b="1" dirty="0">
                <a:solidFill>
                  <a:srgbClr val="2D2A2D"/>
                </a:solidFill>
              </a:rPr>
            </a:br>
            <a:r>
              <a:rPr lang="de-DE" sz="3600" b="1" dirty="0">
                <a:solidFill>
                  <a:srgbClr val="2D2A2D"/>
                </a:solidFill>
              </a:rPr>
              <a:t>14:44</a:t>
            </a:r>
          </a:p>
        </p:txBody>
      </p:sp>
    </p:spTree>
    <p:extLst>
      <p:ext uri="{BB962C8B-B14F-4D97-AF65-F5344CB8AC3E}">
        <p14:creationId xmlns:p14="http://schemas.microsoft.com/office/powerpoint/2010/main" val="3905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1C6D59-4D2F-4CFD-BF81-C9CD41ECA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33425" y="3905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Wer bestimmt, wenn…</a:t>
            </a:r>
          </a:p>
        </p:txBody>
      </p:sp>
    </p:spTree>
    <p:extLst>
      <p:ext uri="{BB962C8B-B14F-4D97-AF65-F5344CB8AC3E}">
        <p14:creationId xmlns:p14="http://schemas.microsoft.com/office/powerpoint/2010/main" val="2253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7741B70-07BF-4381-BC09-9B808BC53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2791"/>
                    </a14:imgEffect>
                    <a14:imgEffect>
                      <a14:saturation sat="0"/>
                    </a14:imgEffect>
                    <a14:imgEffect>
                      <a14:brightnessContrast bright="2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1" y="641722"/>
            <a:ext cx="9144000" cy="6096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6B71B2C-8019-4810-9006-FAFE18B7D6FC}"/>
              </a:ext>
            </a:extLst>
          </p:cNvPr>
          <p:cNvSpPr txBox="1"/>
          <p:nvPr/>
        </p:nvSpPr>
        <p:spPr>
          <a:xfrm>
            <a:off x="358435" y="1001606"/>
            <a:ext cx="8339559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1" dirty="0"/>
              <a:t>Kein Vertretungsrecht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AFD23EA8-B6D3-4548-9913-721E0CA60E0C}"/>
              </a:ext>
            </a:extLst>
          </p:cNvPr>
          <p:cNvSpPr/>
          <p:nvPr/>
        </p:nvSpPr>
        <p:spPr>
          <a:xfrm>
            <a:off x="3403154" y="1958601"/>
            <a:ext cx="1946785" cy="68395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</a:rPr>
              <a:t>kann entscheiden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FF433A9-6E30-4590-992A-B28DCAFEC005}"/>
              </a:ext>
            </a:extLst>
          </p:cNvPr>
          <p:cNvSpPr txBox="1"/>
          <p:nvPr/>
        </p:nvSpPr>
        <p:spPr>
          <a:xfrm>
            <a:off x="5786768" y="5092844"/>
            <a:ext cx="156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Geschwister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A7D9C9F-ED1A-4056-A5AC-5CE1385BE64C}"/>
              </a:ext>
            </a:extLst>
          </p:cNvPr>
          <p:cNvSpPr txBox="1"/>
          <p:nvPr/>
        </p:nvSpPr>
        <p:spPr>
          <a:xfrm>
            <a:off x="5585279" y="3689722"/>
            <a:ext cx="231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Volljährige Kinder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80D97A8-3CA5-4BD9-8F77-9D310DADBD3C}"/>
              </a:ext>
            </a:extLst>
          </p:cNvPr>
          <p:cNvSpPr txBox="1"/>
          <p:nvPr/>
        </p:nvSpPr>
        <p:spPr>
          <a:xfrm>
            <a:off x="5877611" y="2490632"/>
            <a:ext cx="12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Ehemann</a:t>
            </a:r>
          </a:p>
        </p:txBody>
      </p:sp>
      <p:pic>
        <p:nvPicPr>
          <p:cNvPr id="26" name="Grafik 25" descr="Benutzer">
            <a:extLst>
              <a:ext uri="{FF2B5EF4-FFF2-40B4-BE49-F238E27FC236}">
                <a16:creationId xmlns:a16="http://schemas.microsoft.com/office/drawing/2014/main" id="{4C99D661-8375-490B-891F-EF7574731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6698">
            <a:off x="6019972" y="1731334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7A88F4FE-5B2D-4419-807C-2C91E9A05489}"/>
              </a:ext>
            </a:extLst>
          </p:cNvPr>
          <p:cNvSpPr/>
          <p:nvPr/>
        </p:nvSpPr>
        <p:spPr>
          <a:xfrm>
            <a:off x="3403154" y="3352007"/>
            <a:ext cx="1946785" cy="68395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</a:rPr>
              <a:t>kann entscheiden</a:t>
            </a: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0FBE0319-DD02-450D-87DA-D69F09EC67C1}"/>
              </a:ext>
            </a:extLst>
          </p:cNvPr>
          <p:cNvSpPr/>
          <p:nvPr/>
        </p:nvSpPr>
        <p:spPr>
          <a:xfrm>
            <a:off x="3416152" y="4731827"/>
            <a:ext cx="1946785" cy="68395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</a:rPr>
              <a:t>kann entscheiden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D12A786-1CC9-42A8-AB46-3986516BA567}"/>
              </a:ext>
            </a:extLst>
          </p:cNvPr>
          <p:cNvSpPr txBox="1"/>
          <p:nvPr/>
        </p:nvSpPr>
        <p:spPr>
          <a:xfrm>
            <a:off x="1869491" y="2469438"/>
            <a:ext cx="231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Ehefrau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8EBFDE8-E5DD-4451-B540-B23BC0257F25}"/>
              </a:ext>
            </a:extLst>
          </p:cNvPr>
          <p:cNvSpPr txBox="1"/>
          <p:nvPr/>
        </p:nvSpPr>
        <p:spPr>
          <a:xfrm>
            <a:off x="1662650" y="5064911"/>
            <a:ext cx="231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Geschwister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2F3DD06-215C-4494-BB44-FB9229D9BE5B}"/>
              </a:ext>
            </a:extLst>
          </p:cNvPr>
          <p:cNvSpPr txBox="1"/>
          <p:nvPr/>
        </p:nvSpPr>
        <p:spPr>
          <a:xfrm>
            <a:off x="1979037" y="3840363"/>
            <a:ext cx="231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Eltern</a:t>
            </a:r>
          </a:p>
        </p:txBody>
      </p:sp>
      <p:pic>
        <p:nvPicPr>
          <p:cNvPr id="36" name="Grafik 35" descr="Benutzer">
            <a:extLst>
              <a:ext uri="{FF2B5EF4-FFF2-40B4-BE49-F238E27FC236}">
                <a16:creationId xmlns:a16="http://schemas.microsoft.com/office/drawing/2014/main" id="{6F71D801-0188-406B-8E03-55902D852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6698">
            <a:off x="2002125" y="1731334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 descr="Benutzer">
            <a:extLst>
              <a:ext uri="{FF2B5EF4-FFF2-40B4-BE49-F238E27FC236}">
                <a16:creationId xmlns:a16="http://schemas.microsoft.com/office/drawing/2014/main" id="{4839286D-D5DA-4781-9E97-04BF21292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6698">
            <a:off x="1846616" y="3088227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 descr="Benutzer">
            <a:extLst>
              <a:ext uri="{FF2B5EF4-FFF2-40B4-BE49-F238E27FC236}">
                <a16:creationId xmlns:a16="http://schemas.microsoft.com/office/drawing/2014/main" id="{DF73A6FC-D9DF-4177-AF55-F06F4C1E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6698">
            <a:off x="2250920" y="3082938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 descr="Benutzer">
            <a:extLst>
              <a:ext uri="{FF2B5EF4-FFF2-40B4-BE49-F238E27FC236}">
                <a16:creationId xmlns:a16="http://schemas.microsoft.com/office/drawing/2014/main" id="{62F1A45A-8615-4106-B4CE-2C2940C85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6698">
            <a:off x="5828655" y="2964806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 descr="Benutzer">
            <a:extLst>
              <a:ext uri="{FF2B5EF4-FFF2-40B4-BE49-F238E27FC236}">
                <a16:creationId xmlns:a16="http://schemas.microsoft.com/office/drawing/2014/main" id="{1AD1A189-9EAE-4C12-9B63-240427134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6698">
            <a:off x="6441594" y="2951493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 descr="Benutzer">
            <a:extLst>
              <a:ext uri="{FF2B5EF4-FFF2-40B4-BE49-F238E27FC236}">
                <a16:creationId xmlns:a16="http://schemas.microsoft.com/office/drawing/2014/main" id="{1E6137C5-4833-460A-AD58-1CABCCC8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6698">
            <a:off x="1669838" y="4303953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 descr="Benutzer">
            <a:extLst>
              <a:ext uri="{FF2B5EF4-FFF2-40B4-BE49-F238E27FC236}">
                <a16:creationId xmlns:a16="http://schemas.microsoft.com/office/drawing/2014/main" id="{9057C588-C442-4D11-B1AD-3110DEC4D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6698">
            <a:off x="2279633" y="4298665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 descr="Benutzer">
            <a:extLst>
              <a:ext uri="{FF2B5EF4-FFF2-40B4-BE49-F238E27FC236}">
                <a16:creationId xmlns:a16="http://schemas.microsoft.com/office/drawing/2014/main" id="{215BF7ED-954B-4113-AFA4-56CBE2E74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6698">
            <a:off x="5828655" y="4325636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 descr="Benutzer">
            <a:extLst>
              <a:ext uri="{FF2B5EF4-FFF2-40B4-BE49-F238E27FC236}">
                <a16:creationId xmlns:a16="http://schemas.microsoft.com/office/drawing/2014/main" id="{2D707B29-F1B3-4268-8EA3-D565B49D0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96698">
            <a:off x="6441595" y="4331312"/>
            <a:ext cx="801029" cy="80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30C8BB-B230-46A6-AC7C-9C8B647D937F}"/>
              </a:ext>
            </a:extLst>
          </p:cNvPr>
          <p:cNvSpPr txBox="1"/>
          <p:nvPr/>
        </p:nvSpPr>
        <p:spPr>
          <a:xfrm rot="19746677">
            <a:off x="3802019" y="2157215"/>
            <a:ext cx="887931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</a:rPr>
              <a:t>NEIN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6300A16-8776-479D-BDB6-53A521FB8E3D}"/>
              </a:ext>
            </a:extLst>
          </p:cNvPr>
          <p:cNvSpPr txBox="1"/>
          <p:nvPr/>
        </p:nvSpPr>
        <p:spPr>
          <a:xfrm rot="19746677">
            <a:off x="3772785" y="3532722"/>
            <a:ext cx="887931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</a:rPr>
              <a:t>NEIN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C0EC0D9-5859-471E-B021-E67AAB29E04E}"/>
              </a:ext>
            </a:extLst>
          </p:cNvPr>
          <p:cNvSpPr txBox="1"/>
          <p:nvPr/>
        </p:nvSpPr>
        <p:spPr>
          <a:xfrm rot="19746677">
            <a:off x="3737532" y="4940544"/>
            <a:ext cx="887931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</a:rPr>
              <a:t>NEIN</a:t>
            </a:r>
          </a:p>
        </p:txBody>
      </p:sp>
    </p:spTree>
    <p:extLst>
      <p:ext uri="{BB962C8B-B14F-4D97-AF65-F5344CB8AC3E}">
        <p14:creationId xmlns:p14="http://schemas.microsoft.com/office/powerpoint/2010/main" val="15193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1C6D59-4D2F-4CFD-BF81-C9CD41ECA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288"/>
            <a:ext cx="9144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AF9A6F-6340-49CA-99F5-D4118E9E5D66}"/>
              </a:ext>
            </a:extLst>
          </p:cNvPr>
          <p:cNvSpPr txBox="1"/>
          <p:nvPr/>
        </p:nvSpPr>
        <p:spPr>
          <a:xfrm>
            <a:off x="286431" y="316866"/>
            <a:ext cx="7874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200" b="1" dirty="0"/>
          </a:p>
          <a:p>
            <a:r>
              <a:rPr lang="de-DE" sz="3200" b="1" dirty="0"/>
              <a:t>Es gibt in Deutschland ein gesetzliches Angehörigenvertretungsrecht – seit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>
                <a:solidFill>
                  <a:srgbClr val="2D2A2D"/>
                </a:solidFill>
              </a:rPr>
              <a:t>2023</a:t>
            </a:r>
            <a:r>
              <a:rPr lang="de-DE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de-DE" sz="3600" b="1" dirty="0" smtClean="0">
              <a:solidFill>
                <a:srgbClr val="2D2A2D"/>
              </a:solidFill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de-DE" sz="3600" b="1" dirty="0" smtClean="0">
                <a:solidFill>
                  <a:srgbClr val="2D2A2D"/>
                </a:solidFill>
              </a:rPr>
              <a:t>Ehegattenvertretungsrecht </a:t>
            </a:r>
            <a:r>
              <a:rPr lang="de-DE" sz="3600" b="1" dirty="0">
                <a:solidFill>
                  <a:srgbClr val="2D2A2D"/>
                </a:solidFill>
              </a:rPr>
              <a:t>ab 01.01.23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e-DE" b="1" dirty="0">
                <a:solidFill>
                  <a:srgbClr val="2D2A2D"/>
                </a:solidFill>
              </a:rPr>
              <a:t>Ehegatte kann vertretend in: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Untersuchungen</a:t>
            </a:r>
            <a:r>
              <a:rPr lang="de-DE" b="1" dirty="0"/>
              <a:t>, Heilbehandlungen und ärztl. Eingriffe einwilligen  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Behandlungs-, Krankenhaus- und Pflegeverträge abschließen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ü</a:t>
            </a:r>
            <a:r>
              <a:rPr lang="de-DE" b="1" dirty="0" smtClean="0"/>
              <a:t>ber </a:t>
            </a:r>
            <a:r>
              <a:rPr lang="de-DE" b="1" dirty="0"/>
              <a:t>freiheitsentziehende Maßnahmen entscheiden, solange diese 6 Wochen nicht überschreiten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anfallende Krankenhaus- Pflegekosten begleichen</a:t>
            </a:r>
          </a:p>
          <a:p>
            <a:pPr marL="457200" indent="-457200">
              <a:buFont typeface="+mj-lt"/>
              <a:buAutoNum type="arabicPeriod"/>
            </a:pPr>
            <a:endParaRPr lang="de-DE" sz="3600" b="1" dirty="0"/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de-DE" altLang="de-DE" sz="3600" b="1" dirty="0">
              <a:solidFill>
                <a:srgbClr val="2D2A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endParaRPr lang="de-DE" b="1" dirty="0"/>
          </a:p>
          <a:p>
            <a:r>
              <a:rPr lang="de-DE" b="1" dirty="0" smtClean="0"/>
              <a:t>Ehegattenvertretungsrecht </a:t>
            </a:r>
            <a:r>
              <a:rPr lang="de-DE" b="1" dirty="0"/>
              <a:t>nur, wenn keine Vollmacht oder Betreuung im Bereich Gesundheitssorge – Vorsorge ist vorrangig</a:t>
            </a:r>
          </a:p>
          <a:p>
            <a:r>
              <a:rPr lang="de-DE" b="1" dirty="0"/>
              <a:t>Ehegattenvertretungsrecht bis zu 6 Monaten auf Grund </a:t>
            </a:r>
            <a:r>
              <a:rPr lang="de-DE" b="1" u="sng" dirty="0"/>
              <a:t>eines</a:t>
            </a:r>
            <a:r>
              <a:rPr lang="de-DE" b="1" dirty="0"/>
              <a:t> Ereignisses oder Erkrankung</a:t>
            </a:r>
          </a:p>
          <a:p>
            <a:r>
              <a:rPr lang="de-DE" b="1" dirty="0"/>
              <a:t>Die Bescheinigung für die Ehegattenvertretung muss vom Arzt ausgefüllt werden.  Dies wird </a:t>
            </a:r>
            <a:r>
              <a:rPr lang="de-DE" b="1" dirty="0" smtClean="0"/>
              <a:t>sicherlich </a:t>
            </a:r>
            <a:r>
              <a:rPr lang="de-DE" b="1" dirty="0"/>
              <a:t>problematisch, da Ärzte </a:t>
            </a:r>
            <a:r>
              <a:rPr lang="de-DE" b="1" dirty="0" smtClean="0"/>
              <a:t>nicht </a:t>
            </a:r>
            <a:r>
              <a:rPr lang="de-DE" b="1" dirty="0"/>
              <a:t>gleich juristisch geschult sein </a:t>
            </a:r>
            <a:r>
              <a:rPr lang="de-DE" b="1" dirty="0" smtClean="0"/>
              <a:t>werden und das Formular Zeit kostet</a:t>
            </a:r>
          </a:p>
          <a:p>
            <a:r>
              <a:rPr lang="de-DE" b="1" dirty="0" smtClean="0"/>
              <a:t>Einschätzung erforderlich, ob Ehegatte die Vertretung leisten kann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566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693</Words>
  <Application>Microsoft Office PowerPoint</Application>
  <PresentationFormat>Bildschirmpräsentation (4:3)</PresentationFormat>
  <Paragraphs>261</Paragraphs>
  <Slides>33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</vt:lpstr>
      <vt:lpstr>Wer bestimmt,  wenn nicht ich…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Betreuungsverfügung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bestimmt,  wenn nicht ich…</dc:title>
  <dc:creator>Stefan Frisch</dc:creator>
  <cp:lastModifiedBy>Irina Göbel</cp:lastModifiedBy>
  <cp:revision>87</cp:revision>
  <cp:lastPrinted>2021-10-25T07:48:26Z</cp:lastPrinted>
  <dcterms:created xsi:type="dcterms:W3CDTF">2020-10-17T15:37:26Z</dcterms:created>
  <dcterms:modified xsi:type="dcterms:W3CDTF">2023-09-15T10:01:36Z</dcterms:modified>
</cp:coreProperties>
</file>